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9958" autoAdjust="0"/>
    <p:restoredTop sz="94660"/>
  </p:normalViewPr>
  <p:slideViewPr>
    <p:cSldViewPr>
      <p:cViewPr varScale="1">
        <p:scale>
          <a:sx n="100" d="100"/>
          <a:sy n="100" d="100"/>
        </p:scale>
        <p:origin x="114" y="456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B13D081-C06C-42BB-83F2-A6756951E092}" type="datetime1">
              <a:rPr lang="ko-KR" altLang="en-US"/>
              <a:pPr lvl="0">
                <a:defRPr/>
              </a:pPr>
              <a:t>2023-08-25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8240832-D944-45C1-9C31-361C23A8308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66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0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3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21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60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2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87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39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7549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1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5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3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Relationship Id="rId9" Type="http://schemas.openxmlformats.org/officeDocument/2006/relationships/image" Target="../media/image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.png"  /><Relationship Id="rId11" Type="http://schemas.openxmlformats.org/officeDocument/2006/relationships/image" Target="../media/image20.jpeg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6.png"  /><Relationship Id="rId5" Type="http://schemas.openxmlformats.org/officeDocument/2006/relationships/image" Target="../media/image16.png"  /><Relationship Id="rId6" Type="http://schemas.openxmlformats.org/officeDocument/2006/relationships/image" Target="../media/image16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9.png"  /><Relationship Id="rId11" Type="http://schemas.openxmlformats.org/officeDocument/2006/relationships/image" Target="../media/image30.png"  /><Relationship Id="rId12" Type="http://schemas.openxmlformats.org/officeDocument/2006/relationships/image" Target="../media/image31.png"  /><Relationship Id="rId13" Type="http://schemas.openxmlformats.org/officeDocument/2006/relationships/image" Target="../media/image32.png"  /><Relationship Id="rId2" Type="http://schemas.openxmlformats.org/officeDocument/2006/relationships/image" Target="../media/image21.jpeg"  /><Relationship Id="rId3" Type="http://schemas.openxmlformats.org/officeDocument/2006/relationships/image" Target="../media/image22.jpeg"  /><Relationship Id="rId4" Type="http://schemas.openxmlformats.org/officeDocument/2006/relationships/image" Target="../media/image23.jpeg"  /><Relationship Id="rId5" Type="http://schemas.openxmlformats.org/officeDocument/2006/relationships/image" Target="../media/image24.png"  /><Relationship Id="rId6" Type="http://schemas.openxmlformats.org/officeDocument/2006/relationships/image" Target="../media/image25.jpeg"  /><Relationship Id="rId7" Type="http://schemas.openxmlformats.org/officeDocument/2006/relationships/image" Target="../media/image26.jpeg"  /><Relationship Id="rId8" Type="http://schemas.openxmlformats.org/officeDocument/2006/relationships/image" Target="../media/image27.png"  /><Relationship Id="rId9" Type="http://schemas.openxmlformats.org/officeDocument/2006/relationships/image" Target="../media/image28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alphaModFix amt="52000"/>
            <a:lum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60000" y="900000"/>
            <a:ext cx="157354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0" b="1">
                <a:solidFill>
                  <a:srgbClr val="004e20"/>
                </a:solidFill>
                <a:latin typeface="맑은 고딕"/>
                <a:ea typeface="맑은 고딕"/>
                <a:cs typeface="함초롬돋움"/>
              </a:rPr>
              <a:t>MZ</a:t>
            </a:r>
            <a:r>
              <a:rPr lang="ko-KR" altLang="en-US" sz="8000" b="1">
                <a:solidFill>
                  <a:srgbClr val="004e20"/>
                </a:solidFill>
                <a:latin typeface="맑은 고딕"/>
                <a:ea typeface="맑은 고딕"/>
                <a:cs typeface="함초롬돋움"/>
              </a:rPr>
              <a:t>세대를 위한</a:t>
            </a:r>
            <a:endParaRPr lang="ko-KR" altLang="en-US" sz="8000" b="1">
              <a:solidFill>
                <a:srgbClr val="004e20"/>
              </a:solidFill>
              <a:latin typeface="맑은 고딕"/>
              <a:ea typeface="맑은 고딕"/>
              <a:cs typeface="함초롬돋움"/>
            </a:endParaRPr>
          </a:p>
          <a:p>
            <a:pPr lvl="0">
              <a:defRPr/>
            </a:pPr>
            <a:r>
              <a:rPr lang="ko-KR" altLang="en-US" sz="8000" b="1">
                <a:solidFill>
                  <a:srgbClr val="004e20"/>
                </a:solidFill>
                <a:latin typeface="맑은 고딕"/>
                <a:ea typeface="맑은 고딕"/>
                <a:cs typeface="함초롬돋움"/>
              </a:rPr>
              <a:t>수익 예측 기반 귀농 추천 서비스</a:t>
            </a:r>
            <a:endParaRPr lang="ko-KR" altLang="en-US" sz="8000" b="1">
              <a:solidFill>
                <a:srgbClr val="004e20"/>
              </a:solidFill>
              <a:latin typeface="맑은 고딕"/>
              <a:ea typeface="맑은 고딕"/>
              <a:cs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000" y="6480000"/>
            <a:ext cx="6816708" cy="1309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rgbClr val="064b00"/>
                </a:solidFill>
                <a:latin typeface="함초롬돋움"/>
                <a:ea typeface="함초롬돋움"/>
                <a:cs typeface="함초롬돋움"/>
              </a:rPr>
              <a:t>WYC(What’s Your Code?)</a:t>
            </a:r>
            <a:endParaRPr lang="en-US" altLang="ko-KR" sz="4000">
              <a:solidFill>
                <a:srgbClr val="064b00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4000">
                <a:solidFill>
                  <a:srgbClr val="064b00"/>
                </a:solidFill>
                <a:latin typeface="함초롬돋움"/>
                <a:ea typeface="함초롬돋움"/>
                <a:cs typeface="함초롬돋움"/>
              </a:rPr>
              <a:t>김상호 김성민 최기영</a:t>
            </a:r>
            <a:endParaRPr lang="ko-KR" altLang="en-US" sz="4000">
              <a:solidFill>
                <a:srgbClr val="064b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03.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주요 특징 및 핵심 기술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3011150" y="3931920"/>
            <a:ext cx="3600450" cy="1440180"/>
          </a:xfrm>
          <a:prstGeom prst="roundRect">
            <a:avLst>
              <a:gd name="adj" fmla="val 16667"/>
            </a:avLst>
          </a:prstGeom>
          <a:solidFill>
            <a:srgbClr val="004e2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580745" y="4310661"/>
            <a:ext cx="2488883" cy="70788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>
              <a:defRPr/>
            </a:pPr>
            <a:r>
              <a:rPr lang="ko-KR" altLang="en-US" sz="4000" b="1">
                <a:solidFill>
                  <a:schemeClr val="lt1"/>
                </a:solidFill>
                <a:effectLst/>
                <a:latin typeface="+mj-ea"/>
                <a:ea typeface="+mj-ea"/>
              </a:rPr>
              <a:t>예상 매출</a:t>
            </a:r>
            <a:endParaRPr lang="ko-KR" altLang="en-US" sz="4000" b="1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1004" name="모서리가 둥근 직사각형 1003"/>
          <p:cNvSpPr/>
          <p:nvPr/>
        </p:nvSpPr>
        <p:spPr>
          <a:xfrm>
            <a:off x="2590800" y="4055050"/>
            <a:ext cx="2318825" cy="1152496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 w="12700" cap="flat" cmpd="sng" algn="ctr">
            <a:gradFill flip="xy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1005" name="TextBox 4"/>
          <p:cNvSpPr txBox="1"/>
          <p:nvPr/>
        </p:nvSpPr>
        <p:spPr>
          <a:xfrm>
            <a:off x="2711779" y="4429519"/>
            <a:ext cx="2076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(</a:t>
            </a:r>
            <a:r>
              <a:rPr lang="ko-KR" altLang="en-US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예비</a:t>
            </a:r>
            <a:r>
              <a:rPr lang="en-US" altLang="ko-KR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)</a:t>
            </a:r>
            <a:r>
              <a:rPr lang="ko-KR" altLang="en-US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귀농인</a:t>
            </a:r>
            <a:endParaRPr lang="ko-KR" altLang="en-US" sz="24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018" name="TextBox 3"/>
          <p:cNvSpPr txBox="1"/>
          <p:nvPr/>
        </p:nvSpPr>
        <p:spPr>
          <a:xfrm>
            <a:off x="1828800" y="7522339"/>
            <a:ext cx="140208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ctr">
              <a:spcBef>
                <a:spcPct val="0"/>
              </a:spcBef>
              <a:buFont typeface="Arial"/>
              <a:buChar char="•"/>
              <a:defRPr/>
            </a:pPr>
            <a:r>
              <a:rPr lang="en-US" altLang="ko-KR" sz="2900" b="1">
                <a:solidFill>
                  <a:srgbClr val="000000"/>
                </a:solidFill>
                <a:latin typeface="+mj-lt"/>
              </a:rPr>
              <a:t> </a:t>
            </a:r>
            <a:r>
              <a:rPr lang="ko-KR" altLang="en-US" sz="2900" b="1">
                <a:solidFill>
                  <a:srgbClr val="000000"/>
                </a:solidFill>
                <a:latin typeface="+mj-lt"/>
              </a:rPr>
              <a:t>자신의 선호에 따라 농작물이나 귀농 지역을 선택</a:t>
            </a:r>
            <a:endParaRPr lang="ko-KR" altLang="en-US" sz="2900" b="1">
              <a:solidFill>
                <a:srgbClr val="000000"/>
              </a:solidFill>
              <a:latin typeface="+mj-lt"/>
            </a:endParaRPr>
          </a:p>
          <a:p>
            <a:pPr lvl="0" algn="ctr">
              <a:spcBef>
                <a:spcPct val="0"/>
              </a:spcBef>
              <a:defRPr/>
            </a:pPr>
            <a:endParaRPr lang="en-US" altLang="ko-KR" sz="2900" b="1">
              <a:solidFill>
                <a:srgbClr val="000000"/>
              </a:solidFill>
              <a:latin typeface="+mj-lt"/>
            </a:endParaRPr>
          </a:p>
          <a:p>
            <a:pPr marL="457200" lvl="0" indent="-457200" algn="ctr">
              <a:spcBef>
                <a:spcPct val="0"/>
              </a:spcBef>
              <a:buFont typeface="Arial"/>
              <a:buChar char="•"/>
              <a:defRPr/>
            </a:pPr>
            <a:r>
              <a:rPr lang="en-US" altLang="ko-KR" sz="2900" b="1">
                <a:solidFill>
                  <a:srgbClr val="000000"/>
                </a:solidFill>
                <a:latin typeface="+mj-lt"/>
              </a:rPr>
              <a:t> </a:t>
            </a:r>
            <a:r>
              <a:rPr lang="ko-KR" altLang="en-US" sz="2900" b="1">
                <a:solidFill>
                  <a:srgbClr val="000000"/>
                </a:solidFill>
                <a:latin typeface="+mj-lt"/>
              </a:rPr>
              <a:t>농작물과 지역을 기반으로 해당 농작물에 대한 </a:t>
            </a:r>
            <a:r>
              <a:rPr lang="ko-KR" altLang="en-US" sz="2900" b="1">
                <a:solidFill>
                  <a:srgbClr val="ff0000"/>
                </a:solidFill>
                <a:latin typeface="+mj-lt"/>
              </a:rPr>
              <a:t>매출 예측</a:t>
            </a:r>
            <a:endParaRPr lang="en-US" altLang="ko-KR" sz="29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6" name="TextBox 1025"/>
          <p:cNvSpPr txBox="1"/>
          <p:nvPr/>
        </p:nvSpPr>
        <p:spPr>
          <a:xfrm>
            <a:off x="10801350" y="1080135"/>
            <a:ext cx="6096000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srgbClr val="86b282"/>
                </a:solidFill>
              </a:rPr>
              <a:t>1.</a:t>
            </a:r>
            <a:r>
              <a:rPr lang="ko-KR" altLang="en-US" sz="3000">
                <a:solidFill>
                  <a:srgbClr val="86b282"/>
                </a:solidFill>
              </a:rPr>
              <a:t> 농작물 매출액 예측</a:t>
            </a:r>
            <a:endParaRPr lang="ko-KR" altLang="en-US" sz="3000">
              <a:solidFill>
                <a:srgbClr val="86b282"/>
              </a:solidFill>
            </a:endParaRPr>
          </a:p>
        </p:txBody>
      </p:sp>
      <p:sp>
        <p:nvSpPr>
          <p:cNvPr id="7" name="모서리가 둥근 직사각형 1003"/>
          <p:cNvSpPr/>
          <p:nvPr/>
        </p:nvSpPr>
        <p:spPr>
          <a:xfrm>
            <a:off x="5891725" y="2705100"/>
            <a:ext cx="2318825" cy="1152496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 w="12700" cap="flat" cmpd="sng" algn="ctr">
            <a:gradFill flip="xy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012704" y="3079569"/>
            <a:ext cx="2076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농작물</a:t>
            </a:r>
            <a:endParaRPr lang="ko-KR" altLang="en-US" sz="24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0" name="모서리가 둥근 직사각형 1003"/>
          <p:cNvSpPr/>
          <p:nvPr/>
        </p:nvSpPr>
        <p:spPr>
          <a:xfrm>
            <a:off x="5891725" y="5438804"/>
            <a:ext cx="2318825" cy="1152496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 w="12700" cap="flat" cmpd="sng" algn="ctr">
            <a:gradFill flip="xy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6012704" y="5813273"/>
            <a:ext cx="2076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귀농 지역</a:t>
            </a:r>
            <a:endParaRPr lang="ko-KR" altLang="en-US" sz="24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2" name="모서리가 둥근 직사각형 1003"/>
          <p:cNvSpPr/>
          <p:nvPr/>
        </p:nvSpPr>
        <p:spPr>
          <a:xfrm>
            <a:off x="9353550" y="5438804"/>
            <a:ext cx="2318825" cy="1152496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 w="12700" cap="flat" cmpd="sng" algn="ctr">
            <a:gradFill flip="xy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9474529" y="5813273"/>
            <a:ext cx="2076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농작물</a:t>
            </a:r>
            <a:endParaRPr lang="ko-KR" altLang="en-US" sz="24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6" name="모서리가 둥근 직사각형 1003"/>
          <p:cNvSpPr/>
          <p:nvPr/>
        </p:nvSpPr>
        <p:spPr>
          <a:xfrm>
            <a:off x="9353550" y="2705100"/>
            <a:ext cx="2318825" cy="1152496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 w="12700" cap="flat" cmpd="sng" algn="ctr">
            <a:gradFill flip="xy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9474529" y="3079569"/>
            <a:ext cx="2076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귀농 지역</a:t>
            </a:r>
            <a:endParaRPr lang="ko-KR" altLang="en-US" sz="24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4191000" y="3279624"/>
            <a:ext cx="1524000" cy="577972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4191000" y="5438804"/>
            <a:ext cx="1524000" cy="574524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11793354" y="3290186"/>
            <a:ext cx="1217796" cy="56741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11793354" y="5395361"/>
            <a:ext cx="1217796" cy="676173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8305800" y="3279624"/>
            <a:ext cx="91440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8305800" y="6013328"/>
            <a:ext cx="91440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03.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주요 특징 및 핵심 기술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sp>
        <p:nvSpPr>
          <p:cNvPr id="1026" name="TextBox 1025"/>
          <p:cNvSpPr txBox="1"/>
          <p:nvPr/>
        </p:nvSpPr>
        <p:spPr>
          <a:xfrm>
            <a:off x="10801350" y="1080135"/>
            <a:ext cx="6096000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srgbClr val="86b282"/>
                </a:solidFill>
              </a:rPr>
              <a:t>1.</a:t>
            </a:r>
            <a:r>
              <a:rPr lang="ko-KR" altLang="en-US" sz="3000">
                <a:solidFill>
                  <a:srgbClr val="86b282"/>
                </a:solidFill>
              </a:rPr>
              <a:t> 농작물 매출액 예측</a:t>
            </a:r>
            <a:endParaRPr lang="ko-KR" altLang="en-US" sz="3000">
              <a:solidFill>
                <a:srgbClr val="86b282"/>
              </a:solidFill>
            </a:endParaRPr>
          </a:p>
        </p:txBody>
      </p:sp>
      <p:grpSp>
        <p:nvGrpSpPr>
          <p:cNvPr id="1027" name="그룹 1026"/>
          <p:cNvGrpSpPr/>
          <p:nvPr/>
        </p:nvGrpSpPr>
        <p:grpSpPr>
          <a:xfrm rot="0">
            <a:off x="742882" y="2814023"/>
            <a:ext cx="16822288" cy="3750955"/>
            <a:chOff x="742882" y="2814023"/>
            <a:chExt cx="16822288" cy="3750955"/>
          </a:xfrm>
        </p:grpSpPr>
        <p:sp>
          <p:nvSpPr>
            <p:cNvPr id="1028" name="타원 1027"/>
            <p:cNvSpPr/>
            <p:nvPr/>
          </p:nvSpPr>
          <p:spPr>
            <a:xfrm>
              <a:off x="742882" y="2814023"/>
              <a:ext cx="3750955" cy="3750955"/>
            </a:xfrm>
            <a:prstGeom prst="ellipse">
              <a:avLst/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29" name="TextBox 1028"/>
            <p:cNvSpPr txBox="1"/>
            <p:nvPr/>
          </p:nvSpPr>
          <p:spPr>
            <a:xfrm>
              <a:off x="1292197" y="3363338"/>
              <a:ext cx="2652325" cy="265232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0639" tIns="40639" rIns="40639" bIns="40639" anchor="ctr" anchorCtr="0">
              <a:noAutofit/>
            </a:bodyPr>
            <a:lstStyle/>
            <a:p>
              <a:pPr marL="0" lvl="0" indent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3200" b="1" kern="1200"/>
                <a:t>주요 농작물</a:t>
              </a:r>
              <a:endParaRPr lang="ko-KR" altLang="en-US" sz="3200" b="1" kern="1200"/>
            </a:p>
            <a:p>
              <a:pPr marL="0" lvl="0" indent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3200" b="1"/>
                <a:t>선택</a:t>
              </a:r>
              <a:endParaRPr lang="ko-KR" altLang="en-US" sz="3200" b="1"/>
            </a:p>
          </p:txBody>
        </p:sp>
        <p:sp>
          <p:nvSpPr>
            <p:cNvPr id="1031" name="TextBox 1030"/>
            <p:cNvSpPr txBox="1"/>
            <p:nvPr/>
          </p:nvSpPr>
          <p:spPr>
            <a:xfrm>
              <a:off x="5086786" y="4433655"/>
              <a:ext cx="1598814" cy="51169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1111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500" kern="1200"/>
            </a:p>
          </p:txBody>
        </p:sp>
        <p:sp>
          <p:nvSpPr>
            <p:cNvPr id="1032" name="타원 1031"/>
            <p:cNvSpPr/>
            <p:nvPr/>
          </p:nvSpPr>
          <p:spPr>
            <a:xfrm>
              <a:off x="7278548" y="2814023"/>
              <a:ext cx="3750955" cy="3750955"/>
            </a:xfrm>
            <a:prstGeom prst="ellipse">
              <a:avLst/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3" name="TextBox 1032"/>
            <p:cNvSpPr txBox="1"/>
            <p:nvPr/>
          </p:nvSpPr>
          <p:spPr>
            <a:xfrm>
              <a:off x="7827863" y="3363338"/>
              <a:ext cx="2652325" cy="265232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lvl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200" b="1"/>
                <a:t>농작물 매출</a:t>
              </a:r>
              <a:endParaRPr lang="ko-KR" altLang="en-US" sz="3200" b="1"/>
            </a:p>
            <a:p>
              <a:pPr lvl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200" b="1"/>
                <a:t>분석</a:t>
              </a:r>
              <a:endParaRPr lang="ko-KR" altLang="en-US" sz="3200"/>
            </a:p>
          </p:txBody>
        </p:sp>
        <p:sp>
          <p:nvSpPr>
            <p:cNvPr id="1036" name="타원 1035"/>
            <p:cNvSpPr/>
            <p:nvPr/>
          </p:nvSpPr>
          <p:spPr>
            <a:xfrm>
              <a:off x="13814214" y="2814023"/>
              <a:ext cx="3750955" cy="3750955"/>
            </a:xfrm>
            <a:prstGeom prst="ellipse">
              <a:avLst/>
            </a:prstGeom>
            <a:solidFill>
              <a:srgbClr val="004e20"/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7" name="TextBox 1036"/>
            <p:cNvSpPr txBox="1"/>
            <p:nvPr/>
          </p:nvSpPr>
          <p:spPr>
            <a:xfrm>
              <a:off x="14363529" y="3363338"/>
              <a:ext cx="2652325" cy="265232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lvl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200" b="1"/>
                <a:t>농작물</a:t>
              </a:r>
              <a:endParaRPr lang="ko-KR" altLang="en-US" sz="3200" b="1"/>
            </a:p>
            <a:p>
              <a:pPr lvl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200" b="1">
                  <a:solidFill>
                    <a:schemeClr val="bg1"/>
                  </a:solidFill>
                </a:rPr>
                <a:t>예상 매출</a:t>
              </a:r>
              <a:endParaRPr lang="ko-KR" altLang="en-US" sz="3200" b="1">
                <a:solidFill>
                  <a:schemeClr val="bg1"/>
                </a:solidFill>
              </a:endParaRPr>
            </a:p>
            <a:p>
              <a:pPr lvl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200" b="1"/>
                <a:t>시각화</a:t>
              </a:r>
              <a:endParaRPr lang="ko-KR" altLang="en-US" sz="3200"/>
            </a:p>
          </p:txBody>
        </p:sp>
      </p:grpSp>
      <p:sp>
        <p:nvSpPr>
          <p:cNvPr id="11" name="설명선: 위쪽 화살표 10"/>
          <p:cNvSpPr/>
          <p:nvPr/>
        </p:nvSpPr>
        <p:spPr>
          <a:xfrm>
            <a:off x="6553200" y="6591300"/>
            <a:ext cx="5334000" cy="24384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781800" y="7505700"/>
            <a:ext cx="5257800" cy="1550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kumimoji="0" lang="ko-KR" altLang="en-US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다중선형 </a:t>
            </a:r>
            <a:r>
              <a:rPr kumimoji="0" lang="ko-KR" altLang="en-US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회귀분석</a:t>
            </a:r>
            <a:r>
              <a:rPr kumimoji="0" lang="ko-KR" altLang="en-US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을 이용한 농작물 매출 예측</a:t>
            </a:r>
            <a:endParaRPr kumimoji="0" lang="ko-KR" altLang="en-US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endParaRPr kumimoji="0" lang="ko-KR" altLang="en-US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*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독립변수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생산비용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유통</a:t>
            </a:r>
            <a:r>
              <a:rPr kumimoji="0" lang="ko-KR" altLang="en-US" sz="1500" b="1" i="0" u="none" strike="noStrike" kern="1200" cap="none" spc="0" normalizeH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비율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기온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강수량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일사량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일조시간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GDP,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경작면적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생산량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경매 단가</a:t>
            </a: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종속변수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농작물 매출</a:t>
            </a: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6" name="설명선: 위쪽 화살표 15"/>
          <p:cNvSpPr/>
          <p:nvPr/>
        </p:nvSpPr>
        <p:spPr>
          <a:xfrm>
            <a:off x="13716000" y="6591300"/>
            <a:ext cx="4038600" cy="2261105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3868400" y="7783830"/>
            <a:ext cx="3810000" cy="64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수치화된 금액과 그래프를 통한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예상 매출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시각화</a:t>
            </a: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23" name="그룹 22"/>
          <p:cNvGrpSpPr/>
          <p:nvPr/>
        </p:nvGrpSpPr>
        <p:grpSpPr>
          <a:xfrm rot="0">
            <a:off x="4920001" y="4000500"/>
            <a:ext cx="2003369" cy="1584373"/>
            <a:chOff x="3184966" y="4360587"/>
            <a:chExt cx="887686" cy="687675"/>
          </a:xfrm>
        </p:grpSpPr>
        <p:sp>
          <p:nvSpPr>
            <p:cNvPr id="24" name="화살표: 오른쪽 965"/>
            <p:cNvSpPr/>
            <p:nvPr/>
          </p:nvSpPr>
          <p:spPr>
            <a:xfrm>
              <a:off x="3184966" y="4360587"/>
              <a:ext cx="887686" cy="68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화살표: 오른쪽 4"/>
            <p:cNvSpPr txBox="1"/>
            <p:nvPr/>
          </p:nvSpPr>
          <p:spPr>
            <a:xfrm>
              <a:off x="3184966" y="4498122"/>
              <a:ext cx="681384" cy="412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</p:grpSp>
      <p:grpSp>
        <p:nvGrpSpPr>
          <p:cNvPr id="26" name="그룹 25"/>
          <p:cNvGrpSpPr/>
          <p:nvPr/>
        </p:nvGrpSpPr>
        <p:grpSpPr>
          <a:xfrm rot="0">
            <a:off x="11578818" y="3982617"/>
            <a:ext cx="2003369" cy="1584373"/>
            <a:chOff x="3184966" y="4360587"/>
            <a:chExt cx="887686" cy="687675"/>
          </a:xfrm>
        </p:grpSpPr>
        <p:sp>
          <p:nvSpPr>
            <p:cNvPr id="27" name="화살표: 오른쪽 965"/>
            <p:cNvSpPr/>
            <p:nvPr/>
          </p:nvSpPr>
          <p:spPr>
            <a:xfrm>
              <a:off x="3184966" y="4360587"/>
              <a:ext cx="887686" cy="687675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noFill/>
            </a:ln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화살표: 오른쪽 4"/>
            <p:cNvSpPr txBox="1"/>
            <p:nvPr/>
          </p:nvSpPr>
          <p:spPr>
            <a:xfrm>
              <a:off x="3184966" y="4498122"/>
              <a:ext cx="681384" cy="412605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</p:grpSp>
      <p:sp>
        <p:nvSpPr>
          <p:cNvPr id="1041" name="설명선: 위쪽 화살표 10"/>
          <p:cNvSpPr/>
          <p:nvPr/>
        </p:nvSpPr>
        <p:spPr>
          <a:xfrm>
            <a:off x="304800" y="6667500"/>
            <a:ext cx="4724400" cy="19812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e2f0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9" name="TextBox 12"/>
          <p:cNvSpPr txBox="1"/>
          <p:nvPr/>
        </p:nvSpPr>
        <p:spPr>
          <a:xfrm>
            <a:off x="609600" y="7679055"/>
            <a:ext cx="4495800" cy="6648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제공되는 농작물 리스트중 사용자가 농작물을 선택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03.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주요 특징 및 핵심 기술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sp>
        <p:nvSpPr>
          <p:cNvPr id="1026" name="TextBox 1025"/>
          <p:cNvSpPr txBox="1"/>
          <p:nvPr/>
        </p:nvSpPr>
        <p:spPr>
          <a:xfrm>
            <a:off x="10668000" y="1144905"/>
            <a:ext cx="7467600" cy="50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700">
                <a:solidFill>
                  <a:srgbClr val="86b282"/>
                </a:solidFill>
              </a:rPr>
              <a:t>2.</a:t>
            </a:r>
            <a:r>
              <a:rPr lang="ko-KR" altLang="en-US" sz="2700">
                <a:solidFill>
                  <a:srgbClr val="86b282"/>
                </a:solidFill>
              </a:rPr>
              <a:t> 농작물별 소요비용 분석 및 정부 지원 정책금</a:t>
            </a:r>
            <a:endParaRPr lang="ko-KR" altLang="en-US" sz="2700">
              <a:solidFill>
                <a:srgbClr val="86b282"/>
              </a:solidFill>
            </a:endParaRPr>
          </a:p>
        </p:txBody>
      </p:sp>
      <p:sp>
        <p:nvSpPr>
          <p:cNvPr id="1069" name="TextBox 3"/>
          <p:cNvSpPr txBox="1"/>
          <p:nvPr/>
        </p:nvSpPr>
        <p:spPr>
          <a:xfrm>
            <a:off x="10591800" y="3566041"/>
            <a:ext cx="6324600" cy="3994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Arial"/>
              <a:buChar char="•"/>
              <a:defRPr/>
            </a:pPr>
            <a:r>
              <a:rPr lang="ko-KR" altLang="en-US" sz="3200" b="1">
                <a:latin typeface="맑은 고딕"/>
              </a:rPr>
              <a:t>조건을 입력하여 맞춤 정책 정보와 농작물 소요 비용</a:t>
            </a:r>
            <a:endParaRPr lang="ko-KR" altLang="en-US" sz="3200" b="1">
              <a:latin typeface="맑은 고딕"/>
            </a:endParaRPr>
          </a:p>
          <a:p>
            <a:pPr marL="0" lvl="0" indent="0">
              <a:buFont typeface="Arial"/>
              <a:buNone/>
              <a:defRPr/>
            </a:pPr>
            <a:r>
              <a:rPr lang="ko-KR" altLang="en-US" sz="3200" b="1">
                <a:latin typeface="맑은 고딕"/>
              </a:rPr>
              <a:t>   정보 조회</a:t>
            </a:r>
            <a:endParaRPr lang="ko-KR" altLang="en-US" sz="3200" b="1">
              <a:latin typeface="맑은 고딕"/>
            </a:endParaRPr>
          </a:p>
          <a:p>
            <a:pPr lvl="0">
              <a:defRPr/>
            </a:pPr>
            <a:endParaRPr lang="en-US" altLang="ko-KR" sz="3200" b="1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3200" b="1">
              <a:latin typeface="맑은 고딕"/>
              <a:ea typeface="맑은 고딕"/>
            </a:endParaRPr>
          </a:p>
          <a:p>
            <a:pPr marL="457200" lvl="0" indent="-457200">
              <a:buFont typeface="Arial"/>
              <a:buChar char="•"/>
              <a:defRPr/>
            </a:pPr>
            <a:r>
              <a:rPr lang="ko-KR" altLang="en-US" sz="3200" b="1">
                <a:latin typeface="맑은 고딕"/>
                <a:ea typeface="맑은 고딕"/>
              </a:rPr>
              <a:t>농작물 매출과 비용</a:t>
            </a:r>
            <a:r>
              <a:rPr lang="en-US" altLang="ko-KR" sz="3200" b="1">
                <a:latin typeface="맑은 고딕"/>
                <a:ea typeface="맑은 고딕"/>
              </a:rPr>
              <a:t>,</a:t>
            </a:r>
            <a:r>
              <a:rPr lang="ko-KR" altLang="en-US" sz="3200" b="1">
                <a:latin typeface="맑은 고딕"/>
                <a:ea typeface="맑은 고딕"/>
              </a:rPr>
              <a:t> 매출을 기반으로 귀농 시 </a:t>
            </a:r>
            <a:r>
              <a:rPr lang="ko-KR" altLang="en-US" sz="3200" b="1">
                <a:solidFill>
                  <a:schemeClr val="tx1"/>
                </a:solidFill>
                <a:latin typeface="맑은 고딕"/>
                <a:ea typeface="맑은 고딕"/>
              </a:rPr>
              <a:t>필요한</a:t>
            </a:r>
            <a:endParaRPr lang="ko-KR" altLang="en-US" sz="32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lvl="0" indent="0">
              <a:buFont typeface="Arial"/>
              <a:buNone/>
              <a:defRPr/>
            </a:pPr>
            <a:r>
              <a:rPr lang="ko-KR" altLang="en-US" sz="3200" b="1">
                <a:solidFill>
                  <a:srgbClr val="ff0000"/>
                </a:solidFill>
                <a:latin typeface="맑은 고딕"/>
                <a:ea typeface="맑은 고딕"/>
              </a:rPr>
              <a:t>    총 예상 소요 비용 분석</a:t>
            </a:r>
            <a:endParaRPr lang="ko-KR" altLang="en-US" sz="3200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grpSp>
        <p:nvGrpSpPr>
          <p:cNvPr id="1070" name=""/>
          <p:cNvGrpSpPr/>
          <p:nvPr/>
        </p:nvGrpSpPr>
        <p:grpSpPr>
          <a:xfrm rot="0">
            <a:off x="1600200" y="1975078"/>
            <a:ext cx="7010400" cy="7647516"/>
            <a:chOff x="1600200" y="1975078"/>
            <a:chExt cx="7010400" cy="7647516"/>
          </a:xfrm>
        </p:grpSpPr>
        <p:sp>
          <p:nvSpPr>
            <p:cNvPr id="1071" name=""/>
            <p:cNvSpPr/>
            <p:nvPr/>
          </p:nvSpPr>
          <p:spPr>
            <a:xfrm>
              <a:off x="1955681" y="2242829"/>
              <a:ext cx="6279964" cy="2180948"/>
            </a:xfrm>
            <a:prstGeom prst="ellipse">
              <a:avLst/>
            </a:prstGeom>
            <a:solidFill>
              <a:schemeClr val="accent6">
                <a:tint val="50000"/>
                <a:alpha val="4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2" name=""/>
            <p:cNvSpPr/>
            <p:nvPr/>
          </p:nvSpPr>
          <p:spPr>
            <a:xfrm>
              <a:off x="4496876" y="7583233"/>
              <a:ext cx="1217047" cy="77891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6">
                <a:tint val="4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3" name=""/>
            <p:cNvSpPr/>
            <p:nvPr/>
          </p:nvSpPr>
          <p:spPr>
            <a:xfrm>
              <a:off x="2152648" y="8162138"/>
              <a:ext cx="5841827" cy="146045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4" name=""/>
            <p:cNvSpPr txBox="1"/>
            <p:nvPr/>
          </p:nvSpPr>
          <p:spPr>
            <a:xfrm>
              <a:off x="1600200" y="8102644"/>
              <a:ext cx="7010400" cy="1460456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469392" tIns="469392" rIns="469392" bIns="469392" anchor="ctr" anchorCtr="0">
              <a:noAutofit/>
            </a:bodyPr>
            <a:lstStyle/>
            <a:p>
              <a:pPr lvl="0" algn="ctr" defTabSz="2933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5900" b="1" kern="1200">
                  <a:solidFill>
                    <a:srgbClr val="002060"/>
                  </a:solidFill>
                </a:rPr>
                <a:t>총 예상 소요 비용</a:t>
              </a:r>
              <a:endParaRPr lang="ko-KR" altLang="en-US" sz="5900" b="1" kern="1200">
                <a:solidFill>
                  <a:srgbClr val="002060"/>
                </a:solidFill>
              </a:endParaRPr>
            </a:p>
          </p:txBody>
        </p:sp>
        <p:sp>
          <p:nvSpPr>
            <p:cNvPr id="1075" name=""/>
            <p:cNvSpPr/>
            <p:nvPr/>
          </p:nvSpPr>
          <p:spPr>
            <a:xfrm>
              <a:off x="4238862" y="4592217"/>
              <a:ext cx="2190685" cy="2190685"/>
            </a:xfrm>
            <a:prstGeom prst="ellipse">
              <a:avLst/>
            </a:prstGeom>
            <a:solidFill>
              <a:schemeClr val="accent6">
                <a:shade val="8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6" name=""/>
            <p:cNvSpPr txBox="1"/>
            <p:nvPr/>
          </p:nvSpPr>
          <p:spPr>
            <a:xfrm>
              <a:off x="4559680" y="4913035"/>
              <a:ext cx="1549049" cy="1549049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" tIns="45720" rIns="45720" bIns="4572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600" b="1" kern="1200"/>
                <a:t>정책 지원금</a:t>
              </a:r>
              <a:endParaRPr lang="ko-KR" altLang="en-US" sz="3600" b="1" kern="1200"/>
            </a:p>
          </p:txBody>
        </p:sp>
        <p:sp>
          <p:nvSpPr>
            <p:cNvPr id="1077" name=""/>
            <p:cNvSpPr/>
            <p:nvPr/>
          </p:nvSpPr>
          <p:spPr>
            <a:xfrm>
              <a:off x="2671305" y="2948716"/>
              <a:ext cx="2190685" cy="2190685"/>
            </a:xfrm>
            <a:prstGeom prst="ellipse">
              <a:avLst/>
            </a:prstGeom>
            <a:solidFill>
              <a:schemeClr val="accent6">
                <a:shade val="80000"/>
                <a:hueOff val="160640"/>
                <a:satOff val="-6450"/>
                <a:lumOff val="1381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8" name=""/>
            <p:cNvSpPr txBox="1"/>
            <p:nvPr/>
          </p:nvSpPr>
          <p:spPr>
            <a:xfrm>
              <a:off x="2992123" y="3269534"/>
              <a:ext cx="1549049" cy="1549049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" tIns="45720" rIns="45720" bIns="4572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600" b="1" kern="1200"/>
                <a:t>매출</a:t>
              </a:r>
              <a:endParaRPr lang="ko-KR" altLang="en-US" sz="3600" b="1" kern="1200"/>
            </a:p>
          </p:txBody>
        </p:sp>
        <p:sp>
          <p:nvSpPr>
            <p:cNvPr id="1079" name=""/>
            <p:cNvSpPr/>
            <p:nvPr/>
          </p:nvSpPr>
          <p:spPr>
            <a:xfrm>
              <a:off x="4910672" y="2419057"/>
              <a:ext cx="2190685" cy="2190685"/>
            </a:xfrm>
            <a:prstGeom prst="ellipse">
              <a:avLst/>
            </a:prstGeom>
            <a:solidFill>
              <a:schemeClr val="accent6">
                <a:shade val="80000"/>
                <a:hueOff val="321280"/>
                <a:satOff val="-12910"/>
                <a:lumOff val="2763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80" name=""/>
            <p:cNvSpPr txBox="1"/>
            <p:nvPr/>
          </p:nvSpPr>
          <p:spPr>
            <a:xfrm>
              <a:off x="5231490" y="2739875"/>
              <a:ext cx="1549049" cy="1549049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" tIns="45720" rIns="45720" bIns="4572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500" b="1" kern="1200"/>
                <a:t>소요</a:t>
              </a:r>
              <a:endParaRPr lang="ko-KR" altLang="en-US" sz="3500" b="1" kern="1200"/>
            </a:p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500" b="1" kern="1200"/>
                <a:t>비용</a:t>
              </a:r>
              <a:endParaRPr lang="ko-KR" altLang="en-US" sz="3500" b="1" kern="1200"/>
            </a:p>
          </p:txBody>
        </p:sp>
        <p:sp>
          <p:nvSpPr>
            <p:cNvPr id="1081" name=""/>
            <p:cNvSpPr/>
            <p:nvPr/>
          </p:nvSpPr>
          <p:spPr>
            <a:xfrm>
              <a:off x="1697667" y="1975078"/>
              <a:ext cx="6815465" cy="5452372"/>
            </a:xfrm>
            <a:prstGeom prst="funnel">
              <a:avLst/>
            </a:prstGeom>
            <a:solidFill>
              <a:schemeClr val="lt1">
                <a:alpha val="40000"/>
                <a:hueOff val="0"/>
                <a:satOff val="0"/>
                <a:lumOff val="0"/>
                <a:alphaOff val="0"/>
              </a:schemeClr>
            </a:solidFill>
            <a:ln w="6350" cap="flat" cmpd="sng" algn="ctr"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03.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주요 특징 및 핵심 기술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sp>
        <p:nvSpPr>
          <p:cNvPr id="1026" name="TextBox 1025"/>
          <p:cNvSpPr txBox="1"/>
          <p:nvPr/>
        </p:nvSpPr>
        <p:spPr>
          <a:xfrm>
            <a:off x="10801350" y="1080135"/>
            <a:ext cx="6096000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srgbClr val="86b282"/>
                </a:solidFill>
              </a:rPr>
              <a:t>3.</a:t>
            </a:r>
            <a:r>
              <a:rPr lang="ko-KR" altLang="en-US" sz="3000">
                <a:solidFill>
                  <a:srgbClr val="86b282"/>
                </a:solidFill>
              </a:rPr>
              <a:t> 예상 수익금액 분석</a:t>
            </a:r>
            <a:endParaRPr lang="ko-KR" altLang="en-US" sz="3000">
              <a:solidFill>
                <a:srgbClr val="86b282"/>
              </a:solidFill>
            </a:endParaRPr>
          </a:p>
        </p:txBody>
      </p:sp>
      <p:grpSp>
        <p:nvGrpSpPr>
          <p:cNvPr id="1027" name="그룹 1026"/>
          <p:cNvGrpSpPr/>
          <p:nvPr/>
        </p:nvGrpSpPr>
        <p:grpSpPr>
          <a:xfrm rot="0">
            <a:off x="304307" y="2548420"/>
            <a:ext cx="11451772" cy="4024785"/>
            <a:chOff x="304307" y="2548420"/>
            <a:chExt cx="11451772" cy="4024785"/>
          </a:xfrm>
        </p:grpSpPr>
        <p:sp>
          <p:nvSpPr>
            <p:cNvPr id="1028" name="모서리가 둥근 직사각형 1027"/>
            <p:cNvSpPr/>
            <p:nvPr/>
          </p:nvSpPr>
          <p:spPr>
            <a:xfrm>
              <a:off x="304307" y="4573593"/>
              <a:ext cx="2762071" cy="1366549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29" name="TextBox 1028"/>
            <p:cNvSpPr txBox="1"/>
            <p:nvPr/>
          </p:nvSpPr>
          <p:spPr>
            <a:xfrm>
              <a:off x="304800" y="4765867"/>
              <a:ext cx="2762071" cy="911033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56032" tIns="256032" rIns="256032" bIns="137160" anchor="t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3600" b="1" kern="1200"/>
                <a:t>예상 매출</a:t>
              </a:r>
              <a:endParaRPr lang="ko-KR" altLang="en-US" sz="3600" b="1" kern="1200"/>
            </a:p>
          </p:txBody>
        </p:sp>
        <p:sp>
          <p:nvSpPr>
            <p:cNvPr id="1031" name="오른쪽 화살표 1030"/>
            <p:cNvSpPr/>
            <p:nvPr/>
          </p:nvSpPr>
          <p:spPr>
            <a:xfrm>
              <a:off x="3474701" y="4913025"/>
              <a:ext cx="881055" cy="68767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2" name="TextBox 1031"/>
            <p:cNvSpPr txBox="1"/>
            <p:nvPr/>
          </p:nvSpPr>
          <p:spPr>
            <a:xfrm>
              <a:off x="3474701" y="5050560"/>
              <a:ext cx="674753" cy="41260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  <p:sp>
          <p:nvSpPr>
            <p:cNvPr id="1033" name="모서리가 둥근 직사각형 1032"/>
            <p:cNvSpPr/>
            <p:nvPr/>
          </p:nvSpPr>
          <p:spPr>
            <a:xfrm>
              <a:off x="4714632" y="3995174"/>
              <a:ext cx="2762071" cy="1366549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4" name="TextBox 1033"/>
            <p:cNvSpPr txBox="1"/>
            <p:nvPr/>
          </p:nvSpPr>
          <p:spPr>
            <a:xfrm>
              <a:off x="4714632" y="4080067"/>
              <a:ext cx="2762071" cy="911033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56032" tIns="256032" rIns="256032" bIns="137160" anchor="t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3600" b="1" kern="1200"/>
                <a:t>정책</a:t>
              </a:r>
              <a:endParaRPr lang="ko-KR" altLang="en-US" sz="3600" b="1" kern="1200"/>
            </a:p>
          </p:txBody>
        </p:sp>
        <p:sp>
          <p:nvSpPr>
            <p:cNvPr id="1035" name="모서리가 둥근 직사각형 1034"/>
            <p:cNvSpPr/>
            <p:nvPr/>
          </p:nvSpPr>
          <p:spPr>
            <a:xfrm>
              <a:off x="5280358" y="5143500"/>
              <a:ext cx="2339642" cy="1429705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6" name="TextBox 1035"/>
            <p:cNvSpPr txBox="1"/>
            <p:nvPr/>
          </p:nvSpPr>
          <p:spPr>
            <a:xfrm>
              <a:off x="5412977" y="5143500"/>
              <a:ext cx="1978423" cy="141097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106680" tIns="106680" rIns="106680" bIns="106680" anchor="t" anchorCtr="0">
              <a:noAutofit/>
            </a:bodyPr>
            <a:lstStyle/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altLang="en-US" sz="1500" b="1" kern="1200">
                  <a:latin typeface="맑은 고딕"/>
                  <a:ea typeface="맑은 고딕"/>
                </a:rPr>
                <a:t>정책 조건 검색</a:t>
              </a:r>
              <a:endParaRPr lang="ko-KR" altLang="en-US" sz="1500" b="1" kern="1200">
                <a:latin typeface="맑은 고딕"/>
                <a:ea typeface="맑은 고딕"/>
              </a:endParaRPr>
            </a:p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endParaRPr lang="ko-KR" altLang="en-US" sz="1500" b="1" kern="1200">
                <a:latin typeface="맑은 고딕"/>
                <a:ea typeface="맑은 고딕"/>
              </a:endParaRPr>
            </a:p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altLang="en-US" sz="1500" b="1" kern="1200">
                  <a:latin typeface="맑은 고딕"/>
                  <a:ea typeface="맑은 고딕"/>
                </a:rPr>
                <a:t>정책 리스트 선택</a:t>
              </a:r>
              <a:endParaRPr lang="ko-KR" altLang="en-US" sz="1500" b="1" kern="1200">
                <a:latin typeface="맑은 고딕"/>
                <a:ea typeface="맑은 고딕"/>
              </a:endParaRPr>
            </a:p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endParaRPr lang="ko-KR" altLang="en-US" sz="1500" b="1" kern="1200">
                <a:latin typeface="맑은 고딕"/>
                <a:ea typeface="맑은 고딕"/>
              </a:endParaRPr>
            </a:p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altLang="en-US" sz="1500" b="1" kern="1200">
                  <a:latin typeface="맑은 고딕"/>
                  <a:ea typeface="맑은 고딕"/>
                </a:rPr>
                <a:t>정책 지원금 산출</a:t>
              </a:r>
              <a:endParaRPr lang="ko-KR" altLang="en-US" sz="1500" b="1" kern="1200">
                <a:latin typeface="맑은 고딕"/>
                <a:ea typeface="맑은 고딕"/>
              </a:endParaRPr>
            </a:p>
          </p:txBody>
        </p:sp>
        <p:sp>
          <p:nvSpPr>
            <p:cNvPr id="1037" name="오른쪽 화살표 1036"/>
            <p:cNvSpPr/>
            <p:nvPr/>
          </p:nvSpPr>
          <p:spPr>
            <a:xfrm rot="20479252">
              <a:off x="7652941" y="3279694"/>
              <a:ext cx="886543" cy="68767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8" name="TextBox 1037"/>
            <p:cNvSpPr txBox="1"/>
            <p:nvPr/>
          </p:nvSpPr>
          <p:spPr>
            <a:xfrm rot="20479252">
              <a:off x="7658374" y="3450265"/>
              <a:ext cx="680241" cy="41260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  <p:sp>
          <p:nvSpPr>
            <p:cNvPr id="1039" name="모서리가 둥근 직사각형 1038"/>
            <p:cNvSpPr/>
            <p:nvPr/>
          </p:nvSpPr>
          <p:spPr>
            <a:xfrm>
              <a:off x="8994008" y="2548420"/>
              <a:ext cx="2762071" cy="1366549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8991600" y="2705100"/>
              <a:ext cx="2762071" cy="911033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06248" tIns="206248" rIns="206248" bIns="110490" anchor="t" anchorCtr="0">
              <a:noAutofit/>
            </a:bodyPr>
            <a:lstStyle/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900" b="1" kern="1200"/>
                <a:t>초기비용</a:t>
              </a:r>
              <a:endParaRPr lang="ko-KR" altLang="en-US" sz="2900" b="1" kern="1200"/>
            </a:p>
            <a:p>
              <a:pPr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ko-KR" sz="1500" b="1"/>
                <a:t>(</a:t>
              </a:r>
              <a:r>
                <a:rPr lang="ko-KR" altLang="en-US" sz="1500" b="1"/>
                <a:t>투자</a:t>
              </a:r>
              <a:r>
                <a:rPr lang="en-US" altLang="ko-KR" sz="1500" b="1"/>
                <a:t>)</a:t>
              </a:r>
              <a:endParaRPr lang="ko-KR" altLang="en-US" sz="1500" b="1"/>
            </a:p>
          </p:txBody>
        </p:sp>
      </p:grpSp>
      <p:grpSp>
        <p:nvGrpSpPr>
          <p:cNvPr id="52" name="그룹 51"/>
          <p:cNvGrpSpPr/>
          <p:nvPr/>
        </p:nvGrpSpPr>
        <p:grpSpPr>
          <a:xfrm rot="2451276">
            <a:off x="7561031" y="6899585"/>
            <a:ext cx="845310" cy="686445"/>
            <a:chOff x="7394232" y="2564420"/>
            <a:chExt cx="845310" cy="686445"/>
          </a:xfrm>
        </p:grpSpPr>
        <p:sp>
          <p:nvSpPr>
            <p:cNvPr id="59" name="화살표: 오른쪽 58"/>
            <p:cNvSpPr/>
            <p:nvPr/>
          </p:nvSpPr>
          <p:spPr>
            <a:xfrm rot="20504248">
              <a:off x="7394232" y="2564420"/>
              <a:ext cx="845310" cy="68644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화살표: 오른쪽 4"/>
            <p:cNvSpPr txBox="1"/>
            <p:nvPr/>
          </p:nvSpPr>
          <p:spPr>
            <a:xfrm rot="20504248">
              <a:off x="7399418" y="2733976"/>
              <a:ext cx="639377" cy="4118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</p:grpSp>
      <p:grpSp>
        <p:nvGrpSpPr>
          <p:cNvPr id="53" name="그룹 52"/>
          <p:cNvGrpSpPr/>
          <p:nvPr/>
        </p:nvGrpSpPr>
        <p:grpSpPr>
          <a:xfrm rot="0">
            <a:off x="8961882" y="6362700"/>
            <a:ext cx="2772918" cy="1365715"/>
            <a:chOff x="8706798" y="1850657"/>
            <a:chExt cx="2772918" cy="1365715"/>
          </a:xfrm>
        </p:grpSpPr>
        <p:sp>
          <p:nvSpPr>
            <p:cNvPr id="57" name="사각형: 둥근 모서리 56"/>
            <p:cNvSpPr/>
            <p:nvPr/>
          </p:nvSpPr>
          <p:spPr>
            <a:xfrm>
              <a:off x="8706798" y="1850657"/>
              <a:ext cx="2757130" cy="136571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사각형: 둥근 모서리 6"/>
            <p:cNvSpPr txBox="1"/>
            <p:nvPr/>
          </p:nvSpPr>
          <p:spPr>
            <a:xfrm>
              <a:off x="8722586" y="2006980"/>
              <a:ext cx="2757130" cy="9104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206248" tIns="206248" rIns="206248" bIns="110490" anchor="t" anchorCtr="0">
              <a:noAutofit/>
            </a:bodyPr>
            <a:lstStyle/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900" b="1" kern="1200"/>
                <a:t>유지비용</a:t>
              </a:r>
              <a:endParaRPr lang="ko-KR" altLang="en-US" sz="2900" b="1" kern="1200"/>
            </a:p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altLang="ko-KR" sz="1500" b="1"/>
                <a:t>(</a:t>
              </a:r>
              <a:r>
                <a:rPr lang="ko-KR" altLang="en-US" sz="1500" b="1"/>
                <a:t>운영</a:t>
              </a:r>
              <a:r>
                <a:rPr lang="en-US" altLang="ko-KR" sz="1500" b="1"/>
                <a:t>/</a:t>
              </a:r>
              <a:r>
                <a:rPr lang="ko-KR" altLang="en-US" sz="1500" b="1"/>
                <a:t>경영</a:t>
              </a:r>
              <a:r>
                <a:rPr lang="en-US" altLang="ko-KR" sz="1500" b="1"/>
                <a:t>)</a:t>
              </a:r>
              <a:endParaRPr lang="ko-KR" altLang="en-US" sz="1500" b="1" kern="1200"/>
            </a:p>
          </p:txBody>
        </p:sp>
      </p:grpSp>
      <p:grpSp>
        <p:nvGrpSpPr>
          <p:cNvPr id="63" name="그룹 62"/>
          <p:cNvGrpSpPr/>
          <p:nvPr/>
        </p:nvGrpSpPr>
        <p:grpSpPr>
          <a:xfrm rot="0">
            <a:off x="12192000" y="4610100"/>
            <a:ext cx="887686" cy="687675"/>
            <a:chOff x="3184966" y="4360587"/>
            <a:chExt cx="887686" cy="687675"/>
          </a:xfrm>
        </p:grpSpPr>
        <p:sp>
          <p:nvSpPr>
            <p:cNvPr id="966" name="화살표: 오른쪽 965"/>
            <p:cNvSpPr/>
            <p:nvPr/>
          </p:nvSpPr>
          <p:spPr>
            <a:xfrm>
              <a:off x="3184966" y="4360587"/>
              <a:ext cx="887686" cy="68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67" name="화살표: 오른쪽 4"/>
            <p:cNvSpPr txBox="1"/>
            <p:nvPr/>
          </p:nvSpPr>
          <p:spPr>
            <a:xfrm>
              <a:off x="3184966" y="4498122"/>
              <a:ext cx="681384" cy="412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</p:grpSp>
      <p:grpSp>
        <p:nvGrpSpPr>
          <p:cNvPr id="960" name="그룹 959"/>
          <p:cNvGrpSpPr/>
          <p:nvPr/>
        </p:nvGrpSpPr>
        <p:grpSpPr>
          <a:xfrm rot="0">
            <a:off x="13602272" y="4087895"/>
            <a:ext cx="3109154" cy="1677958"/>
            <a:chOff x="4441126" y="3443125"/>
            <a:chExt cx="2762071" cy="1366549"/>
          </a:xfrm>
        </p:grpSpPr>
        <p:sp>
          <p:nvSpPr>
            <p:cNvPr id="964" name="사각형: 둥근 모서리 963"/>
            <p:cNvSpPr/>
            <p:nvPr/>
          </p:nvSpPr>
          <p:spPr>
            <a:xfrm>
              <a:off x="4441126" y="3443125"/>
              <a:ext cx="2762071" cy="1366549"/>
            </a:xfrm>
            <a:prstGeom prst="roundRect">
              <a:avLst>
                <a:gd name="adj" fmla="val 10000"/>
              </a:avLst>
            </a:prstGeom>
            <a:solidFill>
              <a:srgbClr val="004e2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65" name="사각형: 둥근 모서리 6"/>
            <p:cNvSpPr txBox="1"/>
            <p:nvPr/>
          </p:nvSpPr>
          <p:spPr>
            <a:xfrm>
              <a:off x="4441126" y="3690839"/>
              <a:ext cx="2762071" cy="9110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256032" tIns="256032" rIns="256032" bIns="137160" anchor="t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4000" b="1" kern="1200">
                  <a:solidFill>
                    <a:schemeClr val="bg1"/>
                  </a:solidFill>
                </a:rPr>
                <a:t>예상 수익</a:t>
              </a:r>
              <a:endParaRPr lang="ko-KR" altLang="en-US" sz="4000" b="1" kern="1200">
                <a:solidFill>
                  <a:schemeClr val="bg1"/>
                </a:solidFill>
              </a:endParaRPr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14923792" y="5454300"/>
            <a:ext cx="2907008" cy="1137000"/>
          </a:xfrm>
          <a:prstGeom prst="roundRect">
            <a:avLst>
              <a:gd name="adj" fmla="val 10000"/>
            </a:avLst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 w="12700" cap="flat" cmpd="sng" algn="ctr"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prstDash val="solid"/>
            <a:miter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4935200" y="5624425"/>
            <a:ext cx="2895600" cy="814475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vert="horz" wrap="square" lIns="106680" tIns="106680" rIns="106680" bIns="106680" anchor="t" anchorCtr="0">
            <a:noAutofit/>
          </a:bodyPr>
          <a:lstStyle/>
          <a:p>
            <a:pPr marL="114300" lvl="1" indent="-114300" algn="l" defTabSz="6667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  <a:defRPr/>
            </a:pPr>
            <a:r>
              <a:rPr lang="ko-KR" altLang="en-US" sz="1600" b="1" kern="1200">
                <a:latin typeface="맑은 고딕"/>
                <a:ea typeface="맑은 고딕"/>
              </a:rPr>
              <a:t>매출</a:t>
            </a:r>
            <a:r>
              <a:rPr lang="en-US" altLang="ko-KR" sz="1600" b="1" kern="1200">
                <a:latin typeface="맑은 고딕"/>
                <a:ea typeface="맑은 고딕"/>
              </a:rPr>
              <a:t>, </a:t>
            </a:r>
            <a:r>
              <a:rPr lang="ko-KR" altLang="en-US" sz="1600" b="1" kern="1200">
                <a:latin typeface="맑은 고딕"/>
                <a:ea typeface="맑은 고딕"/>
              </a:rPr>
              <a:t>비용</a:t>
            </a:r>
            <a:r>
              <a:rPr lang="en-US" altLang="ko-KR" sz="1600" b="1" kern="1200">
                <a:latin typeface="맑은 고딕"/>
                <a:ea typeface="맑은 고딕"/>
              </a:rPr>
              <a:t>, </a:t>
            </a:r>
            <a:r>
              <a:rPr lang="ko-KR" altLang="en-US" sz="1600" b="1" kern="1200">
                <a:latin typeface="맑은 고딕"/>
                <a:ea typeface="맑은 고딕"/>
              </a:rPr>
              <a:t>수익의 예상 금액을 </a:t>
            </a:r>
            <a:r>
              <a:rPr lang="ko-KR" altLang="en-US" sz="1600" b="1" kern="1200">
                <a:solidFill>
                  <a:srgbClr val="ff0000"/>
                </a:solidFill>
                <a:latin typeface="맑은 고딕"/>
                <a:ea typeface="맑은 고딕"/>
              </a:rPr>
              <a:t>수치 화 및 그래프</a:t>
            </a:r>
            <a:r>
              <a:rPr lang="ko-KR" altLang="en-US" sz="1600" b="1" kern="1200">
                <a:latin typeface="맑은 고딕"/>
                <a:ea typeface="맑은 고딕"/>
              </a:rPr>
              <a:t>로 시각화</a:t>
            </a:r>
            <a:endParaRPr lang="ko-KR" altLang="en-US" sz="1600" b="1" kern="1200">
              <a:latin typeface="맑은 고딕"/>
              <a:ea typeface="맑은 고딕"/>
            </a:endParaRPr>
          </a:p>
        </p:txBody>
      </p:sp>
      <p:sp>
        <p:nvSpPr>
          <p:cNvPr id="1045" name="모서리가 둥근 직사각형 1034"/>
          <p:cNvSpPr/>
          <p:nvPr/>
        </p:nvSpPr>
        <p:spPr>
          <a:xfrm>
            <a:off x="9356528" y="3695700"/>
            <a:ext cx="2683073" cy="838200"/>
          </a:xfrm>
          <a:prstGeom prst="roundRect">
            <a:avLst>
              <a:gd name="adj" fmla="val 10000"/>
            </a:avLst>
          </a:prstGeom>
          <a:solidFill>
            <a:srgbClr val="ffffff">
              <a:alpha val="89800"/>
            </a:srgbClr>
          </a:solidFill>
          <a:ln w="12700" cap="flat" cmpd="sng" algn="ctr">
            <a:solidFill>
              <a:srgbClr val="70ad47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43" name="TextBox 1035"/>
          <p:cNvSpPr txBox="1"/>
          <p:nvPr/>
        </p:nvSpPr>
        <p:spPr>
          <a:xfrm>
            <a:off x="9372600" y="3713795"/>
            <a:ext cx="2590800" cy="5915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06680" tIns="106680" rIns="106680" bIns="106680" anchor="t" anchorCtr="0">
            <a:noAutofit/>
          </a:bodyPr>
          <a:p>
            <a:pPr marL="114300" lvl="1" indent="-114300" algn="l" defTabSz="66675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귀농시 필요한 초기 자금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초기 재료비용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투자비용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토지금액 등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46" name="모서리가 둥근 직사각형 1034"/>
          <p:cNvSpPr/>
          <p:nvPr/>
        </p:nvSpPr>
        <p:spPr>
          <a:xfrm>
            <a:off x="9448800" y="7581900"/>
            <a:ext cx="2762071" cy="1106171"/>
          </a:xfrm>
          <a:prstGeom prst="roundRect">
            <a:avLst>
              <a:gd name="adj" fmla="val 10000"/>
            </a:avLst>
          </a:prstGeom>
          <a:solidFill>
            <a:srgbClr val="ffffff">
              <a:alpha val="89800"/>
            </a:srgbClr>
          </a:solidFill>
          <a:ln w="12700" cap="flat" cmpd="sng" algn="ctr">
            <a:solidFill>
              <a:srgbClr val="70ad47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47" name="TextBox 1035"/>
          <p:cNvSpPr txBox="1"/>
          <p:nvPr/>
        </p:nvSpPr>
        <p:spPr>
          <a:xfrm>
            <a:off x="9516080" y="7621270"/>
            <a:ext cx="2627511" cy="1143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06680" tIns="106680" rIns="106680" bIns="106680" anchor="t" anchorCtr="0">
            <a:noAutofit/>
          </a:bodyPr>
          <a:p>
            <a:pPr marL="0" lvl="1" indent="0" algn="l" defTabSz="66675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연간 농지 운영에 사용되는 비용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재료비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종묘비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농약비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노무비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광열비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농구비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임차료 등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03.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주요 특징 및 핵심 기술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sp>
        <p:nvSpPr>
          <p:cNvPr id="1026" name="TextBox 1025"/>
          <p:cNvSpPr txBox="1"/>
          <p:nvPr/>
        </p:nvSpPr>
        <p:spPr>
          <a:xfrm>
            <a:off x="10801350" y="1080135"/>
            <a:ext cx="6096000" cy="546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srgbClr val="86b282"/>
                </a:solidFill>
              </a:rPr>
              <a:t>4.</a:t>
            </a:r>
            <a:r>
              <a:rPr lang="ko-KR" altLang="en-US" sz="3000">
                <a:solidFill>
                  <a:srgbClr val="86b282"/>
                </a:solidFill>
              </a:rPr>
              <a:t> 커뮤니티 기능</a:t>
            </a:r>
            <a:endParaRPr lang="ko-KR" altLang="en-US" sz="3000">
              <a:solidFill>
                <a:srgbClr val="86b282"/>
              </a:solidFill>
            </a:endParaRPr>
          </a:p>
        </p:txBody>
      </p:sp>
      <p:sp>
        <p:nvSpPr>
          <p:cNvPr id="20" name="모서리가 둥근 직사각형 12"/>
          <p:cNvSpPr/>
          <p:nvPr/>
        </p:nvSpPr>
        <p:spPr>
          <a:xfrm>
            <a:off x="622800" y="5731325"/>
            <a:ext cx="4724400" cy="1828800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4"/>
          <p:cNvSpPr txBox="1"/>
          <p:nvPr/>
        </p:nvSpPr>
        <p:spPr>
          <a:xfrm>
            <a:off x="622801" y="6304194"/>
            <a:ext cx="4724400" cy="646331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정보 공유 게시판</a:t>
            </a:r>
            <a:endParaRPr lang="ko-KR" altLang="en-US" sz="3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22" name="TextBox 3"/>
          <p:cNvSpPr txBox="1"/>
          <p:nvPr/>
        </p:nvSpPr>
        <p:spPr>
          <a:xfrm>
            <a:off x="5979750" y="5965640"/>
            <a:ext cx="110490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Arial"/>
              <a:buChar char="•"/>
              <a:defRPr/>
            </a:pPr>
            <a:r>
              <a:rPr lang="ko-KR" altLang="en-US" sz="2900">
                <a:latin typeface="맑은 고딕"/>
              </a:rPr>
              <a:t>귀농 성공 우수 사례들에 대한 정보를 제공하여 비슷한 상황에 대한 경험 자료 제공</a:t>
            </a:r>
            <a:endParaRPr lang="ko-KR" altLang="en-US" sz="2900">
              <a:latin typeface="맑은 고딕"/>
            </a:endParaRPr>
          </a:p>
        </p:txBody>
      </p:sp>
      <p:sp>
        <p:nvSpPr>
          <p:cNvPr id="17" name="모서리가 둥근 직사각형 1"/>
          <p:cNvSpPr/>
          <p:nvPr/>
        </p:nvSpPr>
        <p:spPr>
          <a:xfrm>
            <a:off x="609600" y="3140525"/>
            <a:ext cx="4724400" cy="1828800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4"/>
          <p:cNvSpPr txBox="1"/>
          <p:nvPr/>
        </p:nvSpPr>
        <p:spPr>
          <a:xfrm>
            <a:off x="436200" y="3740987"/>
            <a:ext cx="507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b="1">
                <a:solidFill>
                  <a:schemeClr val="lt1"/>
                </a:solidFill>
                <a:latin typeface="맑은 고딕"/>
                <a:ea typeface="맑은 고딕"/>
              </a:rPr>
              <a:t>지역행사 </a:t>
            </a:r>
            <a:r>
              <a:rPr lang="en-US" altLang="ko-KR" sz="3600" b="1">
                <a:solidFill>
                  <a:schemeClr val="lt1"/>
                </a:solidFill>
                <a:latin typeface="맑은 고딕"/>
                <a:ea typeface="맑은 고딕"/>
              </a:rPr>
              <a:t>&amp; </a:t>
            </a:r>
            <a:r>
              <a:rPr lang="ko-KR" altLang="en-US" sz="3600" b="1">
                <a:solidFill>
                  <a:schemeClr val="lt1"/>
                </a:solidFill>
                <a:latin typeface="맑은 고딕"/>
                <a:ea typeface="맑은 고딕"/>
              </a:rPr>
              <a:t>문화축제</a:t>
            </a:r>
            <a:endParaRPr lang="ko-KR" altLang="en-US" sz="3600" b="1">
              <a:solidFill>
                <a:schemeClr val="lt1"/>
              </a:solidFill>
              <a:effectLst/>
              <a:latin typeface="맑은 고딕"/>
              <a:ea typeface="맑은 고딕"/>
            </a:endParaRPr>
          </a:p>
        </p:txBody>
      </p:sp>
      <p:sp>
        <p:nvSpPr>
          <p:cNvPr id="25" name="TextBox 3"/>
          <p:cNvSpPr txBox="1"/>
          <p:nvPr/>
        </p:nvSpPr>
        <p:spPr>
          <a:xfrm>
            <a:off x="5966550" y="3549015"/>
            <a:ext cx="11049000" cy="973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Arial"/>
              <a:buChar char="•"/>
              <a:defRPr/>
            </a:pPr>
            <a:r>
              <a:rPr lang="ko-KR" altLang="en-US" sz="2900">
                <a:latin typeface="맑은 고딕"/>
              </a:rPr>
              <a:t>문화 생활과 관련된 지역 축제나 문화 컨텐츠에 대한 정보를 종합하여 검색하고 한눈에 볼 수 있도록 제공</a:t>
            </a:r>
            <a:endParaRPr lang="en-US" altLang="ko-KR" sz="2900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04.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기대효과 및 활용방안</a:t>
            </a:r>
          </a:p>
        </p:txBody>
      </p:sp>
      <p:grpSp>
        <p:nvGrpSpPr>
          <p:cNvPr id="1003" name="그룹 1002"/>
          <p:cNvGrpSpPr/>
          <p:nvPr/>
        </p:nvGrpSpPr>
        <p:grpSpPr>
          <a:xfrm>
            <a:off x="-5719938" y="703117"/>
            <a:ext cx="21546116" cy="9713001"/>
            <a:chOff x="-5719938" y="703117"/>
            <a:chExt cx="21546116" cy="9713001"/>
          </a:xfrm>
        </p:grpSpPr>
        <p:sp>
          <p:nvSpPr>
            <p:cNvPr id="1004" name="막힌 원호 1003"/>
            <p:cNvSpPr/>
            <p:nvPr/>
          </p:nvSpPr>
          <p:spPr>
            <a:xfrm>
              <a:off x="-5719938" y="703117"/>
              <a:ext cx="9713001" cy="9713001"/>
            </a:xfrm>
            <a:prstGeom prst="blockArc">
              <a:avLst>
                <a:gd name="adj1" fmla="val 18900000"/>
                <a:gd name="adj2" fmla="val 2700000"/>
                <a:gd name="adj3" fmla="val 222"/>
              </a:avLst>
            </a:prstGeom>
            <a:noFill/>
            <a:ln w="12700" cap="flat" cmpd="sng" algn="ctr">
              <a:solidFill>
                <a:schemeClr val="accent6">
                  <a:shade val="6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1005" name="직사각형 1004"/>
            <p:cNvSpPr/>
            <p:nvPr/>
          </p:nvSpPr>
          <p:spPr>
            <a:xfrm>
              <a:off x="3440383" y="2672057"/>
              <a:ext cx="12385795" cy="1443780"/>
            </a:xfrm>
            <a:prstGeom prst="rect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06" name="TextBox 1005"/>
            <p:cNvSpPr txBox="1"/>
            <p:nvPr/>
          </p:nvSpPr>
          <p:spPr>
            <a:xfrm>
              <a:off x="3440383" y="2672057"/>
              <a:ext cx="12385795" cy="144378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146000" tIns="71120" rIns="71120" bIns="71120" anchor="ctr" anchorCtr="0">
              <a:noAutofit/>
            </a:bodyPr>
            <a:lstStyle/>
            <a:p>
              <a:pPr marL="0" lvl="0" indent="0" algn="l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800" b="1" kern="1200">
                  <a:solidFill>
                    <a:schemeClr val="accent6">
                      <a:lumMod val="75000"/>
                    </a:schemeClr>
                  </a:solidFill>
                  <a:ea typeface="맑은 고딕"/>
                  <a:cs typeface="맑은 고딕"/>
                </a:rPr>
                <a:t>수익에 대한 불확실성을 해소</a:t>
              </a:r>
              <a:endParaRPr lang="ko-KR" altLang="en-US" sz="2800" b="1" kern="12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07" name="타원 1006"/>
            <p:cNvSpPr/>
            <p:nvPr/>
          </p:nvSpPr>
          <p:spPr>
            <a:xfrm>
              <a:off x="2538020" y="2491584"/>
              <a:ext cx="1804725" cy="1804725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1008" name="직사각형 1007"/>
            <p:cNvSpPr/>
            <p:nvPr/>
          </p:nvSpPr>
          <p:spPr>
            <a:xfrm>
              <a:off x="3965197" y="4837727"/>
              <a:ext cx="11860981" cy="1443780"/>
            </a:xfrm>
            <a:prstGeom prst="rect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09" name="TextBox 1008"/>
            <p:cNvSpPr txBox="1"/>
            <p:nvPr/>
          </p:nvSpPr>
          <p:spPr>
            <a:xfrm>
              <a:off x="3965197" y="4837727"/>
              <a:ext cx="11860981" cy="144378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146000" tIns="71120" rIns="71120" bIns="71120" anchor="ctr" anchorCtr="0">
              <a:noAutofit/>
            </a:bodyPr>
            <a:lstStyle/>
            <a:p>
              <a:pPr marL="0" lvl="0" indent="0" algn="l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800" b="1" kern="1200">
                  <a:solidFill>
                    <a:schemeClr val="accent6">
                      <a:lumMod val="75000"/>
                    </a:schemeClr>
                  </a:solidFill>
                  <a:ea typeface="맑은 고딕"/>
                  <a:cs typeface="맑은 고딕"/>
                </a:rPr>
                <a:t>지원정책에 대한 정보 부족 현상을 해결</a:t>
              </a:r>
              <a:endParaRPr lang="ko-KR" altLang="en-US" sz="2800" b="1" kern="12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10" name="타원 1009"/>
            <p:cNvSpPr/>
            <p:nvPr/>
          </p:nvSpPr>
          <p:spPr>
            <a:xfrm>
              <a:off x="3062834" y="4657254"/>
              <a:ext cx="1804725" cy="1804725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1011" name="직사각형 1010"/>
            <p:cNvSpPr/>
            <p:nvPr/>
          </p:nvSpPr>
          <p:spPr>
            <a:xfrm>
              <a:off x="3440383" y="7003397"/>
              <a:ext cx="12385795" cy="1443780"/>
            </a:xfrm>
            <a:prstGeom prst="rect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12" name="TextBox 1011"/>
            <p:cNvSpPr txBox="1"/>
            <p:nvPr/>
          </p:nvSpPr>
          <p:spPr>
            <a:xfrm>
              <a:off x="3440383" y="7003397"/>
              <a:ext cx="12385795" cy="144378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146000" tIns="71120" rIns="71120" bIns="71120" anchor="ctr" anchorCtr="0">
              <a:noAutofit/>
            </a:bodyPr>
            <a:lstStyle/>
            <a:p>
              <a:pPr marL="0" lvl="0" indent="0" algn="l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800" b="1" kern="1200">
                  <a:solidFill>
                    <a:schemeClr val="accent6">
                      <a:lumMod val="75000"/>
                    </a:schemeClr>
                  </a:solidFill>
                  <a:ea typeface="맑은 고딕"/>
                  <a:cs typeface="맑은 고딕"/>
                </a:rPr>
                <a:t>귀농 후의 만족도 향상에 기여</a:t>
              </a:r>
              <a:endParaRPr lang="ko-KR" altLang="en-US" sz="2800" b="1" kern="12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13" name="타원 1012"/>
            <p:cNvSpPr/>
            <p:nvPr/>
          </p:nvSpPr>
          <p:spPr>
            <a:xfrm>
              <a:off x="2538020" y="6822924"/>
              <a:ext cx="1804725" cy="1804725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05.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개발추진 체계</a:t>
            </a:r>
          </a:p>
        </p:txBody>
      </p:sp>
      <p:pic>
        <p:nvPicPr>
          <p:cNvPr id="1060" name="그림 105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80271" y="1943100"/>
            <a:ext cx="8983329" cy="7230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342053"/>
            <a:ext cx="18285714" cy="3595603"/>
            <a:chOff x="0" y="3342053"/>
            <a:chExt cx="18285714" cy="35956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3342053"/>
              <a:ext cx="18285714" cy="35956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23604" y="1310102"/>
            <a:ext cx="3647922" cy="3236855"/>
            <a:chOff x="12923604" y="1310102"/>
            <a:chExt cx="3647922" cy="3236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923604" y="1310102"/>
              <a:ext cx="3647922" cy="3236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601" y="1543522"/>
            <a:ext cx="319264" cy="315001"/>
            <a:chOff x="1566601" y="1543522"/>
            <a:chExt cx="319264" cy="3150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66601" y="1543522"/>
              <a:ext cx="319264" cy="3150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51313" y="1239918"/>
            <a:ext cx="327018" cy="322652"/>
            <a:chOff x="15751313" y="1239918"/>
            <a:chExt cx="327018" cy="3226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751313" y="1239918"/>
              <a:ext cx="327018" cy="3226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64920" y="1858523"/>
            <a:ext cx="813212" cy="636872"/>
            <a:chOff x="16164920" y="1858523"/>
            <a:chExt cx="813212" cy="6368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6164920" y="1858523"/>
              <a:ext cx="813212" cy="6368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16749" y="4770640"/>
            <a:ext cx="3647922" cy="3236855"/>
            <a:chOff x="2016749" y="4770640"/>
            <a:chExt cx="3647922" cy="32368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016749" y="4770640"/>
              <a:ext cx="3647922" cy="323685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653315" y="4320810"/>
            <a:ext cx="6974731" cy="1893807"/>
          </a:xfrm>
          <a:prstGeom prst="rect">
            <a:avLst/>
          </a:prstGeom>
        </p:spPr>
      </p:pic>
      <p:grpSp>
        <p:nvGrpSpPr>
          <p:cNvPr id="1010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1011" name="Object 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90"/>
            <a:ext cx="3657600" cy="1002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History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grpSp>
        <p:nvGrpSpPr>
          <p:cNvPr id="11" name="그룹 1001"/>
          <p:cNvGrpSpPr/>
          <p:nvPr/>
        </p:nvGrpSpPr>
        <p:grpSpPr>
          <a:xfrm>
            <a:off x="2403372" y="3166973"/>
            <a:ext cx="3124200" cy="54150"/>
            <a:chOff x="0" y="2185779"/>
            <a:chExt cx="18285714" cy="54150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2928176" y="2660835"/>
            <a:ext cx="21010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+mj-lt"/>
              </a:rPr>
              <a:t>23.04.28 _ V. 01</a:t>
            </a:r>
            <a:endParaRPr lang="ko-KR" altLang="en-US" sz="2000" b="1"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48508" y="3463892"/>
            <a:ext cx="2826663" cy="24095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90800" y="3543300"/>
            <a:ext cx="1088760" cy="265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초기버전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48400" y="2654513"/>
            <a:ext cx="21010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+mj-lt"/>
              </a:rPr>
              <a:t>23.05.04 _ V. 02</a:t>
            </a:r>
            <a:endParaRPr lang="ko-KR" altLang="en-US" sz="2000" b="1">
              <a:latin typeface="+mj-lt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08573" y="3447369"/>
            <a:ext cx="2826663" cy="24336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08573" y="3457570"/>
            <a:ext cx="2845651" cy="19956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개발목표 수정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해외 비교 데이터 용도 변경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커뮤니티 카테고리 내 서비스 추가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지원금 정책 외 귀농인들에게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j-lt"/>
              </a:rPr>
              <a:t>     </a:t>
            </a:r>
            <a:r>
              <a:rPr lang="ko-KR" altLang="en-US" sz="1200">
                <a:latin typeface="+mj-lt"/>
              </a:rPr>
              <a:t>도움을 줄 수 있는 정책에 대한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j-lt"/>
              </a:rPr>
              <a:t>     </a:t>
            </a:r>
            <a:r>
              <a:rPr lang="ko-KR" altLang="en-US" sz="1200">
                <a:latin typeface="+mj-lt"/>
              </a:rPr>
              <a:t>정보 제공 기능 추가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677400" y="2664714"/>
            <a:ext cx="21010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+mj-lt"/>
              </a:rPr>
              <a:t>23.05.10 _ V. 03</a:t>
            </a:r>
            <a:endParaRPr lang="ko-KR" altLang="en-US" sz="2000" b="1">
              <a:latin typeface="+mj-l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281871" y="3457570"/>
            <a:ext cx="2826663" cy="24336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281871" y="3467771"/>
            <a:ext cx="2691763" cy="15108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프로젝트 대상 구체화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프로젝트 목표 필요 데이터 추가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프로젝트 개발목표 구체화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커뮤니티 기능 수정</a:t>
            </a:r>
          </a:p>
        </p:txBody>
      </p:sp>
      <p:grpSp>
        <p:nvGrpSpPr>
          <p:cNvPr id="28" name="그룹 1001"/>
          <p:cNvGrpSpPr/>
          <p:nvPr/>
        </p:nvGrpSpPr>
        <p:grpSpPr>
          <a:xfrm>
            <a:off x="12496800" y="3154654"/>
            <a:ext cx="3124200" cy="54692"/>
            <a:chOff x="0" y="2185779"/>
            <a:chExt cx="18285714" cy="54150"/>
          </a:xfrm>
        </p:grpSpPr>
        <p:pic>
          <p:nvPicPr>
            <p:cNvPr id="29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13030200" y="2646941"/>
            <a:ext cx="21010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+mj-lt"/>
              </a:rPr>
              <a:t>23.05.23 _ V. 04</a:t>
            </a:r>
            <a:endParaRPr lang="ko-KR" altLang="en-US" sz="2000" b="1">
              <a:latin typeface="+mj-lt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641936" y="3439797"/>
            <a:ext cx="2826663" cy="24336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641936" y="3449998"/>
            <a:ext cx="2592376" cy="1141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프로젝트 추진 배경 구체화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주요 특징 및 핵심 기술 구체화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기대효과 수정</a:t>
            </a:r>
          </a:p>
        </p:txBody>
      </p:sp>
      <p:grpSp>
        <p:nvGrpSpPr>
          <p:cNvPr id="1003" name="그룹 1001"/>
          <p:cNvGrpSpPr/>
          <p:nvPr/>
        </p:nvGrpSpPr>
        <p:grpSpPr>
          <a:xfrm>
            <a:off x="2438400" y="6457900"/>
            <a:ext cx="3124200" cy="54150"/>
            <a:chOff x="0" y="2185779"/>
            <a:chExt cx="18285714" cy="54150"/>
          </a:xfrm>
        </p:grpSpPr>
        <p:pic>
          <p:nvPicPr>
            <p:cNvPr id="1004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sp>
        <p:nvSpPr>
          <p:cNvPr id="1005" name="TextBox 12"/>
          <p:cNvSpPr txBox="1"/>
          <p:nvPr/>
        </p:nvSpPr>
        <p:spPr>
          <a:xfrm>
            <a:off x="2963204" y="5951762"/>
            <a:ext cx="21010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</a:rPr>
              <a:t>23.06.22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_ V. 05</a:t>
            </a:r>
          </a:p>
        </p:txBody>
      </p:sp>
      <p:sp>
        <p:nvSpPr>
          <p:cNvPr id="1006" name="직사각형 16"/>
          <p:cNvSpPr/>
          <p:nvPr/>
        </p:nvSpPr>
        <p:spPr>
          <a:xfrm>
            <a:off x="2583536" y="6754819"/>
            <a:ext cx="2826663" cy="2409508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07" name="TextBox 13"/>
          <p:cNvSpPr txBox="1"/>
          <p:nvPr/>
        </p:nvSpPr>
        <p:spPr>
          <a:xfrm>
            <a:off x="2625828" y="6834227"/>
            <a:ext cx="2418612" cy="82196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프로젝트 추진 배경 수정</a:t>
            </a:r>
          </a:p>
          <a:p>
            <a:pPr marL="285750" indent="-28575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285750" indent="-28575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주요 특징 및 핵심 기술 수정</a:t>
            </a:r>
          </a:p>
          <a:p>
            <a:pPr marL="285750" indent="-28575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0" name="TextBox 19"/>
          <p:cNvSpPr txBox="1"/>
          <p:nvPr/>
        </p:nvSpPr>
        <p:spPr>
          <a:xfrm>
            <a:off x="6283428" y="5945440"/>
            <a:ext cx="275486" cy="386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1" name="직사각형 20"/>
          <p:cNvSpPr/>
          <p:nvPr/>
        </p:nvSpPr>
        <p:spPr>
          <a:xfrm>
            <a:off x="5943601" y="6738296"/>
            <a:ext cx="2826663" cy="2433603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12" name="TextBox 21"/>
          <p:cNvSpPr txBox="1"/>
          <p:nvPr/>
        </p:nvSpPr>
        <p:spPr>
          <a:xfrm>
            <a:off x="5943601" y="6748497"/>
            <a:ext cx="529589" cy="64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285750" indent="-28575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1013" name="그룹 1001"/>
          <p:cNvGrpSpPr/>
          <p:nvPr/>
        </p:nvGrpSpPr>
        <p:grpSpPr>
          <a:xfrm>
            <a:off x="9171763" y="6463354"/>
            <a:ext cx="3124200" cy="54692"/>
            <a:chOff x="0" y="2185779"/>
            <a:chExt cx="18285714" cy="54150"/>
          </a:xfrm>
        </p:grpSpPr>
        <p:pic>
          <p:nvPicPr>
            <p:cNvPr id="1014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sp>
        <p:nvSpPr>
          <p:cNvPr id="1015" name="TextBox 24"/>
          <p:cNvSpPr txBox="1"/>
          <p:nvPr/>
        </p:nvSpPr>
        <p:spPr>
          <a:xfrm>
            <a:off x="9712428" y="5955641"/>
            <a:ext cx="27548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6" name="직사각형 25"/>
          <p:cNvSpPr/>
          <p:nvPr/>
        </p:nvSpPr>
        <p:spPr>
          <a:xfrm>
            <a:off x="9316899" y="6748497"/>
            <a:ext cx="2826663" cy="2433603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17" name="TextBox 26"/>
          <p:cNvSpPr txBox="1"/>
          <p:nvPr/>
        </p:nvSpPr>
        <p:spPr>
          <a:xfrm>
            <a:off x="9316899" y="6758698"/>
            <a:ext cx="528142" cy="4498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algn="l" defTabSz="914400" rtl="0" eaLnBrk="1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1018" name="그룹 1001"/>
          <p:cNvGrpSpPr/>
          <p:nvPr/>
        </p:nvGrpSpPr>
        <p:grpSpPr>
          <a:xfrm>
            <a:off x="12531828" y="6445581"/>
            <a:ext cx="3124200" cy="54692"/>
            <a:chOff x="0" y="2185779"/>
            <a:chExt cx="18285714" cy="54150"/>
          </a:xfrm>
        </p:grpSpPr>
        <p:pic>
          <p:nvPicPr>
            <p:cNvPr id="1019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sp>
        <p:nvSpPr>
          <p:cNvPr id="1020" name="TextBox 29"/>
          <p:cNvSpPr txBox="1"/>
          <p:nvPr/>
        </p:nvSpPr>
        <p:spPr>
          <a:xfrm>
            <a:off x="13065228" y="5937868"/>
            <a:ext cx="27548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21" name="직사각형 32"/>
          <p:cNvSpPr/>
          <p:nvPr/>
        </p:nvSpPr>
        <p:spPr>
          <a:xfrm>
            <a:off x="12676964" y="6730724"/>
            <a:ext cx="2826663" cy="2433603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22" name="TextBox 35"/>
          <p:cNvSpPr txBox="1"/>
          <p:nvPr/>
        </p:nvSpPr>
        <p:spPr>
          <a:xfrm>
            <a:off x="12676964" y="6740925"/>
            <a:ext cx="530401" cy="4485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algn="l" defTabSz="914400" rtl="0" eaLnBrk="1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47" name="그룹 1001"/>
          <p:cNvGrpSpPr/>
          <p:nvPr/>
        </p:nvGrpSpPr>
        <p:grpSpPr>
          <a:xfrm>
            <a:off x="5867400" y="6460408"/>
            <a:ext cx="3124200" cy="54692"/>
            <a:chOff x="0" y="2185779"/>
            <a:chExt cx="18285714" cy="54150"/>
          </a:xfrm>
        </p:grpSpPr>
        <p:pic>
          <p:nvPicPr>
            <p:cNvPr id="48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49" name="그룹 1001"/>
          <p:cNvGrpSpPr/>
          <p:nvPr/>
        </p:nvGrpSpPr>
        <p:grpSpPr>
          <a:xfrm>
            <a:off x="5791200" y="3162300"/>
            <a:ext cx="3124200" cy="54692"/>
            <a:chOff x="0" y="2185779"/>
            <a:chExt cx="18285714" cy="54150"/>
          </a:xfrm>
        </p:grpSpPr>
        <p:pic>
          <p:nvPicPr>
            <p:cNvPr id="50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51" name="그룹 1001"/>
          <p:cNvGrpSpPr/>
          <p:nvPr/>
        </p:nvGrpSpPr>
        <p:grpSpPr>
          <a:xfrm>
            <a:off x="9144000" y="3162300"/>
            <a:ext cx="3124200" cy="54692"/>
            <a:chOff x="0" y="2185779"/>
            <a:chExt cx="18285714" cy="54150"/>
          </a:xfrm>
        </p:grpSpPr>
        <p:pic>
          <p:nvPicPr>
            <p:cNvPr id="52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0000" y="360000"/>
            <a:ext cx="1451480" cy="131953"/>
            <a:chOff x="940408" y="926847"/>
            <a:chExt cx="1451480" cy="131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0408" y="926847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" y="2331545"/>
            <a:ext cx="2428169" cy="4035940"/>
            <a:chOff x="-1607765" y="2331545"/>
            <a:chExt cx="4035934" cy="40359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607765" y="2331545"/>
              <a:ext cx="4035934" cy="403594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880000" y="2160000"/>
            <a:ext cx="381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+mj-ea"/>
                <a:ea typeface="+mj-ea"/>
              </a:rPr>
              <a:t>Contents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240000"/>
            <a:ext cx="2057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rgbClr val="004E20"/>
                </a:solidFill>
              </a:rPr>
              <a:t>목차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0" y="1485900"/>
            <a:ext cx="7770504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 dirty="0">
                <a:solidFill>
                  <a:srgbClr val="004E20"/>
                </a:solidFill>
                <a:latin typeface="+mj-lt"/>
              </a:rPr>
              <a:t>01.</a:t>
            </a:r>
            <a:r>
              <a:rPr lang="en-US" altLang="ko-KR" sz="4000" b="1" dirty="0">
                <a:solidFill>
                  <a:srgbClr val="004E20"/>
                </a:solidFill>
                <a:latin typeface="+mj-lt"/>
              </a:rPr>
              <a:t> </a:t>
            </a:r>
            <a:r>
              <a:rPr lang="ko-KR" altLang="en-US" sz="4000" dirty="0">
                <a:solidFill>
                  <a:srgbClr val="004E20"/>
                </a:solidFill>
                <a:latin typeface="+mj-lt"/>
              </a:rPr>
              <a:t>프로젝트 추진배경</a:t>
            </a:r>
          </a:p>
          <a:p>
            <a:pPr lvl="0">
              <a:defRPr/>
            </a:pPr>
            <a:endParaRPr lang="en-US" altLang="ko-KR" sz="4000" b="1" dirty="0">
              <a:solidFill>
                <a:srgbClr val="004E20"/>
              </a:solidFill>
              <a:latin typeface="+mj-lt"/>
            </a:endParaRPr>
          </a:p>
          <a:p>
            <a:pPr lvl="0">
              <a:defRPr/>
            </a:pPr>
            <a:r>
              <a:rPr lang="en-US" altLang="ko-KR" sz="5000" b="1" dirty="0">
                <a:solidFill>
                  <a:srgbClr val="004E20"/>
                </a:solidFill>
                <a:latin typeface="+mj-lt"/>
              </a:rPr>
              <a:t>02. </a:t>
            </a:r>
            <a:r>
              <a:rPr lang="ko-KR" altLang="en-US" sz="4000" dirty="0">
                <a:solidFill>
                  <a:srgbClr val="004E20"/>
                </a:solidFill>
                <a:latin typeface="+mj-lt"/>
              </a:rPr>
              <a:t>프로젝트 개발 목표 및 내용</a:t>
            </a:r>
          </a:p>
          <a:p>
            <a:pPr lvl="0">
              <a:defRPr/>
            </a:pPr>
            <a:endParaRPr lang="en-US" altLang="ko-KR" sz="4000" b="1" dirty="0">
              <a:solidFill>
                <a:srgbClr val="004E20"/>
              </a:solidFill>
              <a:latin typeface="+mj-lt"/>
            </a:endParaRPr>
          </a:p>
          <a:p>
            <a:pPr lvl="0">
              <a:defRPr/>
            </a:pPr>
            <a:r>
              <a:rPr lang="en-US" altLang="ko-KR" sz="5000" b="1" dirty="0">
                <a:solidFill>
                  <a:srgbClr val="004E20"/>
                </a:solidFill>
                <a:latin typeface="+mj-lt"/>
              </a:rPr>
              <a:t>03. </a:t>
            </a:r>
            <a:r>
              <a:rPr lang="ko-KR" altLang="en-US" sz="4000" dirty="0">
                <a:solidFill>
                  <a:srgbClr val="004E20"/>
                </a:solidFill>
                <a:latin typeface="+mj-lt"/>
              </a:rPr>
              <a:t>주요 특징 및 핵심 기술</a:t>
            </a:r>
          </a:p>
          <a:p>
            <a:pPr lvl="0">
              <a:defRPr/>
            </a:pPr>
            <a:endParaRPr lang="en-US" altLang="ko-KR" sz="4000" b="1" dirty="0">
              <a:solidFill>
                <a:srgbClr val="004E20"/>
              </a:solidFill>
              <a:latin typeface="+mj-lt"/>
            </a:endParaRPr>
          </a:p>
          <a:p>
            <a:pPr lvl="0">
              <a:defRPr/>
            </a:pPr>
            <a:r>
              <a:rPr lang="en-US" altLang="ko-KR" sz="5000" b="1" dirty="0">
                <a:solidFill>
                  <a:srgbClr val="004E20"/>
                </a:solidFill>
                <a:latin typeface="+mj-lt"/>
              </a:rPr>
              <a:t>04. </a:t>
            </a:r>
            <a:r>
              <a:rPr lang="ko-KR" altLang="en-US" sz="4000" dirty="0">
                <a:solidFill>
                  <a:srgbClr val="004E20"/>
                </a:solidFill>
                <a:latin typeface="+mj-lt"/>
              </a:rPr>
              <a:t>기대효과 및 활용방안</a:t>
            </a:r>
          </a:p>
          <a:p>
            <a:pPr lvl="0">
              <a:defRPr/>
            </a:pPr>
            <a:endParaRPr lang="en-US" altLang="ko-KR" sz="4000" b="1" dirty="0">
              <a:solidFill>
                <a:srgbClr val="004E20"/>
              </a:solidFill>
              <a:latin typeface="+mj-lt"/>
            </a:endParaRPr>
          </a:p>
          <a:p>
            <a:pPr lvl="0">
              <a:defRPr/>
            </a:pPr>
            <a:r>
              <a:rPr lang="en-US" altLang="ko-KR" sz="5000" b="1" dirty="0">
                <a:solidFill>
                  <a:srgbClr val="004E20"/>
                </a:solidFill>
                <a:latin typeface="+mj-lt"/>
              </a:rPr>
              <a:t>05. </a:t>
            </a:r>
            <a:r>
              <a:rPr lang="ko-KR" altLang="en-US" sz="4000" dirty="0">
                <a:solidFill>
                  <a:srgbClr val="004E20"/>
                </a:solidFill>
                <a:latin typeface="+mj-lt"/>
              </a:rPr>
              <a:t>개발 추진 체계</a:t>
            </a:r>
            <a:endParaRPr lang="en-US" altLang="ko-KR" sz="4000" dirty="0">
              <a:solidFill>
                <a:srgbClr val="004E20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83346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01.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프로젝트 추진 배경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4000" y="8383904"/>
            <a:ext cx="8534400" cy="691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>
                <a:solidFill>
                  <a:srgbClr val="003300"/>
                </a:solidFill>
                <a:latin typeface="+mj-lt"/>
              </a:rPr>
              <a:t>청년 귀농 인구 증가</a:t>
            </a:r>
            <a:endParaRPr lang="ko-KR" altLang="en-US" sz="4000" b="1">
              <a:solidFill>
                <a:srgbClr val="003300"/>
              </a:solidFill>
              <a:latin typeface="+mj-lt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12801600" y="6134100"/>
            <a:ext cx="1371600" cy="1676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03" name="그림 100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3000" y="2469417"/>
            <a:ext cx="7162800" cy="2293082"/>
          </a:xfrm>
          <a:prstGeom prst="rect">
            <a:avLst/>
          </a:prstGeom>
        </p:spPr>
      </p:pic>
      <p:grpSp>
        <p:nvGrpSpPr>
          <p:cNvPr id="1004" name="그룹 11"/>
          <p:cNvGrpSpPr/>
          <p:nvPr/>
        </p:nvGrpSpPr>
        <p:grpSpPr>
          <a:xfrm rot="0">
            <a:off x="1676400" y="5650229"/>
            <a:ext cx="6400800" cy="2846070"/>
            <a:chOff x="1080135" y="6120765"/>
            <a:chExt cx="6858000" cy="3161446"/>
          </a:xfrm>
        </p:grpSpPr>
        <p:pic>
          <p:nvPicPr>
            <p:cNvPr id="1005" name="그림 10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80135" y="6120765"/>
              <a:ext cx="6773220" cy="3019846"/>
            </a:xfrm>
            <a:prstGeom prst="rect">
              <a:avLst/>
            </a:prstGeom>
          </p:spPr>
        </p:pic>
        <p:sp>
          <p:nvSpPr>
            <p:cNvPr id="1006" name="TextBox 1012"/>
            <p:cNvSpPr txBox="1"/>
            <p:nvPr/>
          </p:nvSpPr>
          <p:spPr>
            <a:xfrm>
              <a:off x="2550795" y="8980169"/>
              <a:ext cx="5387340" cy="3020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출처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“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괴산 시골서 뭐할래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?...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 뭐하농에 물어봐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”,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 한겨례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,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2021.04.19</a:t>
              </a:r>
              <a:endParaRPr kumimoji="0" lang="en-US" altLang="ko-KR" sz="1200" b="1" i="0" u="none" strike="noStrike" kern="1200" cap="none" spc="0" normalizeH="0" baseline="0">
                <a:solidFill>
                  <a:srgbClr val="989898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1007" name="그룹 17"/>
          <p:cNvGrpSpPr/>
          <p:nvPr/>
        </p:nvGrpSpPr>
        <p:grpSpPr>
          <a:xfrm rot="0">
            <a:off x="10507983" y="2268854"/>
            <a:ext cx="6179817" cy="3331846"/>
            <a:chOff x="2306259" y="5067233"/>
            <a:chExt cx="6599138" cy="4294528"/>
          </a:xfrm>
        </p:grpSpPr>
        <p:pic>
          <p:nvPicPr>
            <p:cNvPr id="1008" name="그림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306259" y="5067233"/>
              <a:ext cx="6599138" cy="3687536"/>
            </a:xfrm>
            <a:prstGeom prst="rect">
              <a:avLst/>
            </a:prstGeom>
          </p:spPr>
        </p:pic>
        <p:sp>
          <p:nvSpPr>
            <p:cNvPr id="1009" name="TextBox 10"/>
            <p:cNvSpPr txBox="1"/>
            <p:nvPr/>
          </p:nvSpPr>
          <p:spPr>
            <a:xfrm>
              <a:off x="6001033" y="8780144"/>
              <a:ext cx="2896744" cy="581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출처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https://www.mohanong.co.kr/</a:t>
              </a:r>
              <a:endParaRPr kumimoji="0" lang="en-US" altLang="ko-KR" sz="1200" b="1" i="0" u="none" strike="noStrike" kern="1200" cap="none" spc="0" normalizeH="0" baseline="0">
                <a:solidFill>
                  <a:srgbClr val="989898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83346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01.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프로젝트 추진 배경</a:t>
            </a:r>
          </a:p>
        </p:txBody>
      </p:sp>
      <p:grpSp>
        <p:nvGrpSpPr>
          <p:cNvPr id="10" name="그룹 1003"/>
          <p:cNvGrpSpPr/>
          <p:nvPr/>
        </p:nvGrpSpPr>
        <p:grpSpPr>
          <a:xfrm>
            <a:off x="1080135" y="2520315"/>
            <a:ext cx="7044803" cy="2928035"/>
            <a:chOff x="300463" y="2745320"/>
            <a:chExt cx="7044803" cy="2928035"/>
          </a:xfrm>
        </p:grpSpPr>
        <p:pic>
          <p:nvPicPr>
            <p:cNvPr id="11" name="Object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0463" y="2745320"/>
              <a:ext cx="7044803" cy="2928035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1980247" y="5829300"/>
            <a:ext cx="5024863" cy="3855738"/>
            <a:chOff x="2085844" y="6016426"/>
            <a:chExt cx="5024863" cy="3855738"/>
          </a:xfrm>
        </p:grpSpPr>
        <p:pic>
          <p:nvPicPr>
            <p:cNvPr id="13" name="Object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085844" y="6016426"/>
              <a:ext cx="5024863" cy="3855738"/>
            </a:xfrm>
            <a:prstGeom prst="rect">
              <a:avLst/>
            </a:prstGeom>
          </p:spPr>
        </p:pic>
      </p:grpSp>
      <p:pic>
        <p:nvPicPr>
          <p:cNvPr id="14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82194" y="5524500"/>
            <a:ext cx="3071206" cy="245444"/>
          </a:xfrm>
          <a:prstGeom prst="rect">
            <a:avLst/>
          </a:prstGeom>
        </p:spPr>
      </p:pic>
      <p:pic>
        <p:nvPicPr>
          <p:cNvPr id="15" name="Object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38453" y="9791700"/>
            <a:ext cx="5600547" cy="2923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4000" y="8383904"/>
            <a:ext cx="8534400" cy="691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 dirty="0">
                <a:solidFill>
                  <a:srgbClr val="003300"/>
                </a:solidFill>
                <a:latin typeface="+mj-lt"/>
              </a:rPr>
              <a:t>청년 고용 불안정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12801600" y="6134100"/>
            <a:ext cx="1371600" cy="1676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144000" y="2520000"/>
            <a:ext cx="864108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/>
              <a:t>고립형 </a:t>
            </a:r>
            <a:r>
              <a:rPr lang="en-US" altLang="ko-KR" sz="3200"/>
              <a:t>&amp;</a:t>
            </a:r>
            <a:r>
              <a:rPr lang="en-US" altLang="ko-KR" sz="3200" b="1"/>
              <a:t> </a:t>
            </a:r>
            <a:r>
              <a:rPr lang="ko-KR" altLang="en-US" sz="3200" b="1"/>
              <a:t>은둔형 </a:t>
            </a:r>
            <a:r>
              <a:rPr lang="ko-KR" altLang="en-US" sz="3200"/>
              <a:t>외톨이 청년 인구 증가</a:t>
            </a:r>
          </a:p>
          <a:p>
            <a:pPr lvl="0" algn="ctr">
              <a:defRPr/>
            </a:pPr>
            <a:endParaRPr lang="en-US" altLang="ko-KR" sz="1000"/>
          </a:p>
          <a:p>
            <a:pPr lvl="0" algn="ctr">
              <a:defRPr/>
            </a:pPr>
            <a:r>
              <a:rPr lang="en-US" altLang="ko-KR" sz="3200"/>
              <a:t>+</a:t>
            </a:r>
          </a:p>
          <a:p>
            <a:pPr lvl="0" algn="ctr">
              <a:defRPr/>
            </a:pPr>
            <a:endParaRPr lang="en-US" altLang="ko-KR" sz="1000"/>
          </a:p>
          <a:p>
            <a:pPr lvl="0" algn="ctr">
              <a:defRPr/>
            </a:pPr>
            <a:r>
              <a:rPr lang="ko-KR" altLang="en-US" sz="3200" b="1"/>
              <a:t>취업 포기자 </a:t>
            </a:r>
            <a:r>
              <a:rPr lang="en-US" altLang="ko-KR" sz="3200"/>
              <a:t>&amp;</a:t>
            </a:r>
            <a:r>
              <a:rPr lang="en-US" altLang="ko-KR" sz="3200" b="1"/>
              <a:t> </a:t>
            </a:r>
            <a:r>
              <a:rPr lang="ko-KR" altLang="en-US" sz="3200" b="1"/>
              <a:t>구직단념자</a:t>
            </a:r>
            <a:r>
              <a:rPr lang="ko-KR" altLang="en-US" sz="3200"/>
              <a:t>의 비중 증가</a:t>
            </a:r>
          </a:p>
          <a:p>
            <a:pPr lvl="0" algn="ctr">
              <a:defRPr/>
            </a:pPr>
            <a:endParaRPr lang="en-US" altLang="ko-KR" sz="1000"/>
          </a:p>
          <a:p>
            <a:pPr lvl="0" algn="ctr">
              <a:defRPr/>
            </a:pPr>
            <a:r>
              <a:rPr lang="en-US" altLang="ko-KR" sz="3200"/>
              <a:t>+</a:t>
            </a:r>
          </a:p>
          <a:p>
            <a:pPr lvl="0" algn="ctr">
              <a:defRPr/>
            </a:pPr>
            <a:endParaRPr lang="en-US" altLang="ko-KR" sz="1000"/>
          </a:p>
          <a:p>
            <a:pPr lvl="0" algn="ctr">
              <a:defRPr/>
            </a:pPr>
            <a:r>
              <a:rPr lang="ko-KR" altLang="en-US" sz="3200"/>
              <a:t>청년 노동자의 </a:t>
            </a:r>
            <a:r>
              <a:rPr lang="ko-KR" altLang="en-US" sz="3200" b="1"/>
              <a:t>높은 비정규직 비율</a:t>
            </a:r>
            <a:endParaRPr lang="en-US" altLang="ko-KR" sz="32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83346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01.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프로젝트 추진 배경</a:t>
            </a:r>
          </a:p>
        </p:txBody>
      </p:sp>
      <p:sp>
        <p:nvSpPr>
          <p:cNvPr id="1005" name="TextBox 1"/>
          <p:cNvSpPr txBox="1"/>
          <p:nvPr/>
        </p:nvSpPr>
        <p:spPr>
          <a:xfrm>
            <a:off x="9144000" y="8383904"/>
            <a:ext cx="8839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1" i="0" u="none" strike="noStrike" kern="1200" cap="none" spc="0" normalizeH="0" baseline="0">
                <a:solidFill>
                  <a:srgbClr val="003300"/>
                </a:solidFill>
                <a:latin typeface="맑은 고딕"/>
              </a:rPr>
              <a:t>지방 소멸 우려</a:t>
            </a:r>
            <a:endParaRPr kumimoji="0" lang="en-US" altLang="ko-KR" sz="4000" b="1" i="0" u="none" strike="noStrike" kern="1200" cap="none" spc="0" normalizeH="0" baseline="0">
              <a:solidFill>
                <a:srgbClr val="003300"/>
              </a:solidFill>
              <a:latin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4000" y="2520000"/>
            <a:ext cx="864108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/>
              <a:t>청년 인구</a:t>
            </a:r>
            <a:r>
              <a:rPr lang="ko-KR" altLang="en-US" sz="3200"/>
              <a:t>의 </a:t>
            </a:r>
            <a:r>
              <a:rPr lang="ko-KR" altLang="en-US" sz="3200" b="1"/>
              <a:t>지방 이탈</a:t>
            </a:r>
            <a:r>
              <a:rPr lang="en-US" altLang="ko-KR" sz="3200" b="1"/>
              <a:t>, </a:t>
            </a:r>
            <a:r>
              <a:rPr lang="ko-KR" altLang="en-US" sz="3200" b="1"/>
              <a:t>출산율 감소</a:t>
            </a:r>
          </a:p>
          <a:p>
            <a:pPr lvl="0" algn="ctr">
              <a:defRPr/>
            </a:pPr>
            <a:r>
              <a:rPr lang="en-US" altLang="ko-KR" sz="3200"/>
              <a:t>-&gt; </a:t>
            </a:r>
            <a:r>
              <a:rPr lang="ko-KR" altLang="en-US" sz="3200" b="1"/>
              <a:t>지역인구감소</a:t>
            </a:r>
            <a:r>
              <a:rPr lang="ko-KR" altLang="en-US" sz="3200"/>
              <a:t>와 </a:t>
            </a:r>
            <a:r>
              <a:rPr lang="ko-KR" altLang="en-US" sz="3200" b="1"/>
              <a:t>고령화</a:t>
            </a:r>
            <a:r>
              <a:rPr lang="ko-KR" altLang="en-US" sz="3200"/>
              <a:t> 문제 발생</a:t>
            </a:r>
          </a:p>
          <a:p>
            <a:pPr lvl="0" algn="ctr">
              <a:defRPr/>
            </a:pPr>
            <a:endParaRPr lang="en-US" altLang="ko-KR" sz="3200"/>
          </a:p>
          <a:p>
            <a:pPr lvl="0" algn="ctr">
              <a:defRPr/>
            </a:pPr>
            <a:endParaRPr lang="en-US" altLang="ko-KR" sz="3200"/>
          </a:p>
          <a:p>
            <a:pPr lvl="0" algn="ctr">
              <a:defRPr/>
            </a:pPr>
            <a:r>
              <a:rPr lang="en-US" altLang="ko-KR" sz="3200"/>
              <a:t>50%</a:t>
            </a:r>
            <a:r>
              <a:rPr lang="ko-KR" altLang="en-US" sz="3200"/>
              <a:t>이상의 시</a:t>
            </a:r>
            <a:r>
              <a:rPr lang="en-US" altLang="ko-KR" sz="3200"/>
              <a:t>, </a:t>
            </a:r>
            <a:r>
              <a:rPr lang="ko-KR" altLang="en-US" sz="3200"/>
              <a:t>군</a:t>
            </a:r>
            <a:r>
              <a:rPr lang="en-US" altLang="ko-KR" sz="3200"/>
              <a:t>, </a:t>
            </a:r>
            <a:r>
              <a:rPr lang="ko-KR" altLang="en-US" sz="3200"/>
              <a:t>구가 지역 소멸 위험 지역</a:t>
            </a:r>
          </a:p>
          <a:p>
            <a:pPr lvl="0" algn="ctr">
              <a:defRPr/>
            </a:pPr>
            <a:r>
              <a:rPr lang="en-US" altLang="ko-KR" sz="3200"/>
              <a:t>-&gt; </a:t>
            </a:r>
            <a:r>
              <a:rPr lang="ko-KR" altLang="en-US" sz="3200" b="1"/>
              <a:t>지역 경제 비활성화</a:t>
            </a:r>
            <a:r>
              <a:rPr lang="ko-KR" altLang="en-US" sz="3200"/>
              <a:t> 문제 발생</a:t>
            </a:r>
            <a:endParaRPr lang="en-US" altLang="ko-KR" sz="3200"/>
          </a:p>
        </p:txBody>
      </p:sp>
      <p:sp>
        <p:nvSpPr>
          <p:cNvPr id="25" name="아래쪽 화살표 24"/>
          <p:cNvSpPr/>
          <p:nvPr/>
        </p:nvSpPr>
        <p:spPr>
          <a:xfrm>
            <a:off x="12801600" y="6134100"/>
            <a:ext cx="1371600" cy="1676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00200" y="2215020"/>
            <a:ext cx="5915552" cy="6586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83346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01.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프로젝트 추진 배경</a:t>
            </a:r>
          </a:p>
        </p:txBody>
      </p:sp>
      <p:sp>
        <p:nvSpPr>
          <p:cNvPr id="1007" name="TextBox 1"/>
          <p:cNvSpPr txBox="1"/>
          <p:nvPr/>
        </p:nvSpPr>
        <p:spPr>
          <a:xfrm>
            <a:off x="9144000" y="8383906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1" i="0" u="none" strike="noStrike" kern="1200" cap="none" spc="0" normalizeH="0" baseline="0" dirty="0">
                <a:solidFill>
                  <a:srgbClr val="003300"/>
                </a:solidFill>
                <a:latin typeface="맑은 고딕"/>
              </a:rPr>
              <a:t>정보 부족과 불확실성 해소</a:t>
            </a:r>
            <a:endParaRPr kumimoji="0" lang="en-US" altLang="ko-KR" sz="4000" b="1" i="0" u="none" strike="noStrike" kern="1200" cap="none" spc="0" normalizeH="0" baseline="0" dirty="0">
              <a:solidFill>
                <a:srgbClr val="003300"/>
              </a:solidFill>
              <a:latin typeface="맑은 고딕"/>
            </a:endParaRPr>
          </a:p>
        </p:txBody>
      </p:sp>
      <p:sp>
        <p:nvSpPr>
          <p:cNvPr id="1008" name="TextBox 1007"/>
          <p:cNvSpPr txBox="1"/>
          <p:nvPr/>
        </p:nvSpPr>
        <p:spPr>
          <a:xfrm>
            <a:off x="1533524" y="2051685"/>
            <a:ext cx="5400676" cy="424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b="1"/>
              <a:t>귀농정책의 문제점과 어려움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44000" y="2520000"/>
            <a:ext cx="8641080" cy="302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/>
              <a:t>지역소멸 </a:t>
            </a:r>
            <a:r>
              <a:rPr lang="en-US" altLang="ko-KR" sz="3200"/>
              <a:t>&amp;</a:t>
            </a:r>
            <a:r>
              <a:rPr lang="en-US" altLang="ko-KR" sz="3200" b="1"/>
              <a:t> </a:t>
            </a:r>
            <a:r>
              <a:rPr lang="ko-KR" altLang="en-US" sz="3200" b="1"/>
              <a:t>청년 고용 불안정</a:t>
            </a:r>
            <a:r>
              <a:rPr lang="ko-KR" altLang="en-US" sz="3200"/>
              <a:t>의 해결방안</a:t>
            </a:r>
          </a:p>
          <a:p>
            <a:pPr lvl="0" algn="ctr">
              <a:defRPr/>
            </a:pPr>
            <a:r>
              <a:rPr lang="ko-KR" altLang="en-US" sz="3200"/>
              <a:t>→</a:t>
            </a:r>
            <a:r>
              <a:rPr lang="en-US" altLang="ko-KR" sz="3200"/>
              <a:t> </a:t>
            </a:r>
            <a:r>
              <a:rPr lang="ko-KR" altLang="en-US" sz="3200" b="1"/>
              <a:t>귀농 지원 정책</a:t>
            </a:r>
          </a:p>
          <a:p>
            <a:pPr lvl="0" algn="ctr">
              <a:defRPr/>
            </a:pPr>
            <a:endParaRPr lang="en-US" altLang="ko-KR" sz="3200"/>
          </a:p>
          <a:p>
            <a:pPr lvl="0" algn="ctr">
              <a:defRPr/>
            </a:pPr>
            <a:endParaRPr lang="en-US" altLang="ko-KR" sz="3200"/>
          </a:p>
          <a:p>
            <a:pPr lvl="0" algn="ctr">
              <a:defRPr/>
            </a:pPr>
            <a:r>
              <a:rPr lang="ko-KR" altLang="en-US" sz="3200"/>
              <a:t>귀농 시 얻을 </a:t>
            </a:r>
            <a:r>
              <a:rPr lang="ko-KR" altLang="en-US" sz="3200" b="1"/>
              <a:t>소득에 대한 불확실성 </a:t>
            </a:r>
            <a:r>
              <a:rPr lang="en-US" altLang="ko-KR" sz="3200"/>
              <a:t>&amp;</a:t>
            </a:r>
          </a:p>
          <a:p>
            <a:pPr lvl="0" algn="ctr">
              <a:defRPr/>
            </a:pPr>
            <a:r>
              <a:rPr lang="ko-KR" altLang="en-US" sz="3200" b="1"/>
              <a:t>정책 정보 확보</a:t>
            </a:r>
            <a:r>
              <a:rPr lang="ko-KR" altLang="en-US" sz="3200"/>
              <a:t>에 대한 </a:t>
            </a:r>
            <a:r>
              <a:rPr lang="ko-KR" altLang="en-US" sz="3200" b="1"/>
              <a:t>어려움</a:t>
            </a:r>
            <a:r>
              <a:rPr lang="ko-KR" altLang="en-US" sz="3200"/>
              <a:t> 존재</a:t>
            </a:r>
            <a:endParaRPr lang="en-US" altLang="ko-KR" sz="3200"/>
          </a:p>
        </p:txBody>
      </p:sp>
      <p:sp>
        <p:nvSpPr>
          <p:cNvPr id="18" name="아래쪽 화살표 17"/>
          <p:cNvSpPr/>
          <p:nvPr/>
        </p:nvSpPr>
        <p:spPr>
          <a:xfrm>
            <a:off x="12801600" y="6134100"/>
            <a:ext cx="1371600" cy="1676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32323" y="2552700"/>
            <a:ext cx="5097077" cy="65222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02.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프로젝트 개발 목표 및 내용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2473" y="7124700"/>
            <a:ext cx="3667127" cy="66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  <a:defRPr/>
            </a:pPr>
            <a:r>
              <a:rPr lang="ko-KR" altLang="en-US" sz="1900" b="1"/>
              <a:t>빅데이터를 기반으로 분석한 예상 농작물 매출액 분석</a:t>
            </a:r>
            <a:endParaRPr lang="ko-KR" altLang="en-US" sz="1900" b="1"/>
          </a:p>
        </p:txBody>
      </p:sp>
      <p:grpSp>
        <p:nvGrpSpPr>
          <p:cNvPr id="33" name="그룹 1002"/>
          <p:cNvGrpSpPr/>
          <p:nvPr/>
        </p:nvGrpSpPr>
        <p:grpSpPr>
          <a:xfrm rot="0">
            <a:off x="762000" y="5864966"/>
            <a:ext cx="3600450" cy="828103"/>
            <a:chOff x="945057" y="6402118"/>
            <a:chExt cx="4347348" cy="554918"/>
          </a:xfrm>
        </p:grpSpPr>
        <p:pic>
          <p:nvPicPr>
            <p:cNvPr id="34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5057" y="6402118"/>
              <a:ext cx="4347348" cy="554918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762000" y="6057900"/>
            <a:ext cx="3581401" cy="47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</a:rPr>
              <a:t>농작물 매출액 예측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577126" y="7172175"/>
            <a:ext cx="3681674" cy="95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  <a:defRPr/>
            </a:pPr>
            <a:r>
              <a:rPr lang="ko-KR" altLang="en-US" sz="1900" b="1"/>
              <a:t>농작물 예상 매출과 귀농시 소요비용</a:t>
            </a:r>
            <a:r>
              <a:rPr lang="en-US" altLang="ko-KR" sz="1900" b="1"/>
              <a:t>(</a:t>
            </a:r>
            <a:r>
              <a:rPr lang="ko-KR" altLang="en-US" sz="1900" b="1"/>
              <a:t>정책 지원금 포함</a:t>
            </a:r>
            <a:r>
              <a:rPr lang="en-US" altLang="ko-KR" sz="1900" b="1"/>
              <a:t>)</a:t>
            </a:r>
            <a:r>
              <a:rPr lang="ko-KR" altLang="en-US" sz="1900" b="1"/>
              <a:t> </a:t>
            </a:r>
            <a:endParaRPr lang="ko-KR" altLang="en-US" sz="1900" b="1"/>
          </a:p>
          <a:p>
            <a:pPr marL="0" indent="0">
              <a:buFont typeface="Wingdings"/>
              <a:buNone/>
              <a:defRPr/>
            </a:pPr>
            <a:r>
              <a:rPr lang="ko-KR" altLang="en-US" sz="1900" b="1"/>
              <a:t>   데이터를 토대로 수익 예측</a:t>
            </a:r>
            <a:endParaRPr lang="ko-KR" altLang="en-US" sz="1900" b="1"/>
          </a:p>
        </p:txBody>
      </p:sp>
      <p:sp>
        <p:nvSpPr>
          <p:cNvPr id="43" name="TextBox 42"/>
          <p:cNvSpPr txBox="1"/>
          <p:nvPr/>
        </p:nvSpPr>
        <p:spPr>
          <a:xfrm>
            <a:off x="13944600" y="7162800"/>
            <a:ext cx="3581400" cy="2217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  <a:defRPr/>
            </a:pPr>
            <a:r>
              <a:rPr lang="ko-KR" altLang="en-US" sz="2000" b="1"/>
              <a:t>지역별 정부지원 정책 제공</a:t>
            </a:r>
            <a:endParaRPr lang="ko-KR" altLang="en-US" sz="2000" b="1"/>
          </a:p>
          <a:p>
            <a:pPr marL="0" indent="0">
              <a:buFont typeface="Wingdings"/>
              <a:buNone/>
              <a:defRPr/>
            </a:pPr>
            <a:endParaRPr lang="ko-KR" altLang="en-US" sz="2000" b="1"/>
          </a:p>
          <a:p>
            <a:pPr marL="285750" indent="-285750">
              <a:buFont typeface="Wingdings"/>
              <a:buChar char="l"/>
              <a:defRPr/>
            </a:pPr>
            <a:r>
              <a:rPr lang="ko-KR" altLang="en-US" sz="2000" b="1"/>
              <a:t>지역 행사 및 문화 축제 정보 제공</a:t>
            </a:r>
            <a:endParaRPr lang="ko-KR" altLang="en-US" sz="2000" b="1"/>
          </a:p>
          <a:p>
            <a:pPr marL="285750" indent="-285750">
              <a:buFont typeface="Wingdings"/>
              <a:buChar char="l"/>
              <a:defRPr/>
            </a:pPr>
            <a:endParaRPr lang="ko-KR" altLang="en-US" sz="2000" b="1"/>
          </a:p>
          <a:p>
            <a:pPr marL="285750" indent="-285750">
              <a:buFont typeface="Wingdings"/>
              <a:buChar char="l"/>
              <a:defRPr/>
            </a:pPr>
            <a:r>
              <a:rPr lang="ko-KR" altLang="en-US" sz="2000" b="1"/>
              <a:t>귀농 성공 사례 공유 게시판 제공</a:t>
            </a:r>
            <a:endParaRPr lang="ko-KR" altLang="en-US" sz="2000" b="1"/>
          </a:p>
        </p:txBody>
      </p:sp>
      <p:grpSp>
        <p:nvGrpSpPr>
          <p:cNvPr id="20" name="그룹 1002"/>
          <p:cNvGrpSpPr/>
          <p:nvPr/>
        </p:nvGrpSpPr>
        <p:grpSpPr>
          <a:xfrm rot="0">
            <a:off x="9582150" y="5858447"/>
            <a:ext cx="3600450" cy="828103"/>
            <a:chOff x="1453450" y="6729017"/>
            <a:chExt cx="4347348" cy="554918"/>
          </a:xfrm>
        </p:grpSpPr>
        <p:pic>
          <p:nvPicPr>
            <p:cNvPr id="21" name="Object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53450" y="6729017"/>
              <a:ext cx="4347348" cy="554918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9547860" y="5981700"/>
            <a:ext cx="3634740" cy="513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bg1"/>
                </a:solidFill>
              </a:rPr>
              <a:t>예상 수익 금액 분석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grpSp>
        <p:nvGrpSpPr>
          <p:cNvPr id="23" name="그룹 1002"/>
          <p:cNvGrpSpPr/>
          <p:nvPr/>
        </p:nvGrpSpPr>
        <p:grpSpPr>
          <a:xfrm rot="0">
            <a:off x="13925550" y="5852733"/>
            <a:ext cx="3600450" cy="828103"/>
            <a:chOff x="1453450" y="6729017"/>
            <a:chExt cx="4347348" cy="554918"/>
          </a:xfrm>
        </p:grpSpPr>
        <p:pic>
          <p:nvPicPr>
            <p:cNvPr id="24" name="Object 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53450" y="6729017"/>
              <a:ext cx="4347348" cy="554918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13944598" y="6014086"/>
            <a:ext cx="3600450" cy="501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 b="1">
                <a:solidFill>
                  <a:schemeClr val="bg1"/>
                </a:solidFill>
              </a:rPr>
              <a:t>커뮤니티</a:t>
            </a:r>
            <a:endParaRPr lang="ko-KR" altLang="en-US" sz="2700" b="1">
              <a:solidFill>
                <a:schemeClr val="bg1"/>
              </a:solidFill>
            </a:endParaRPr>
          </a:p>
        </p:txBody>
      </p:sp>
      <p:grpSp>
        <p:nvGrpSpPr>
          <p:cNvPr id="1005" name="그룹 1002"/>
          <p:cNvGrpSpPr/>
          <p:nvPr/>
        </p:nvGrpSpPr>
        <p:grpSpPr>
          <a:xfrm rot="0">
            <a:off x="5105400" y="5856543"/>
            <a:ext cx="3600450" cy="828103"/>
            <a:chOff x="945057" y="6402118"/>
            <a:chExt cx="4347348" cy="554918"/>
          </a:xfrm>
        </p:grpSpPr>
        <p:pic>
          <p:nvPicPr>
            <p:cNvPr id="1006" name="Object 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45057" y="6402118"/>
              <a:ext cx="4347348" cy="554918"/>
            </a:xfrm>
            <a:prstGeom prst="rect">
              <a:avLst/>
            </a:prstGeom>
          </p:spPr>
        </p:pic>
      </p:grpSp>
      <p:sp>
        <p:nvSpPr>
          <p:cNvPr id="1007" name="TextBox 34"/>
          <p:cNvSpPr txBox="1"/>
          <p:nvPr/>
        </p:nvSpPr>
        <p:spPr>
          <a:xfrm>
            <a:off x="5105400" y="5875022"/>
            <a:ext cx="3505200" cy="79247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 농작물별 소요</a:t>
            </a:r>
            <a:r>
              <a:rPr lang="ko-KR" altLang="en-US" sz="2300" b="1">
                <a:solidFill>
                  <a:schemeClr val="lt1"/>
                </a:solidFill>
              </a:rPr>
              <a:t>비용 분석 및 정부 지원 정책금</a:t>
            </a:r>
            <a:endParaRPr lang="ko-KR" altLang="en-US" sz="2300" b="1">
              <a:solidFill>
                <a:schemeClr val="lt1"/>
              </a:solidFill>
            </a:endParaRPr>
          </a:p>
        </p:txBody>
      </p:sp>
      <p:sp>
        <p:nvSpPr>
          <p:cNvPr id="1011" name=""/>
          <p:cNvSpPr txBox="1"/>
          <p:nvPr/>
        </p:nvSpPr>
        <p:spPr>
          <a:xfrm>
            <a:off x="5105400" y="7172325"/>
            <a:ext cx="3581400" cy="182689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Wingdings"/>
              <a:buChar char="l"/>
              <a:defRPr/>
            </a:pPr>
            <a:r>
              <a:rPr lang="ko-KR" altLang="en-US" sz="1900" b="1"/>
              <a:t>지역별 정부 지원 정책 검색 및 적용</a:t>
            </a:r>
            <a:endParaRPr lang="ko-KR" altLang="en-US" sz="1900" b="1"/>
          </a:p>
          <a:p>
            <a:pPr marL="285750" indent="-285750">
              <a:buFont typeface="Wingdings"/>
              <a:buChar char="l"/>
              <a:defRPr/>
            </a:pPr>
            <a:endParaRPr lang="ko-KR" altLang="en-US" sz="1900" b="1"/>
          </a:p>
          <a:p>
            <a:pPr marL="285750" indent="-285750">
              <a:buFont typeface="Wingdings"/>
              <a:buChar char="l"/>
              <a:defRPr/>
            </a:pPr>
            <a:r>
              <a:rPr lang="ko-KR" altLang="en-US" sz="1900" b="1"/>
              <a:t>농작물 연간 소요비용 분석 및 지역별 정부 정책 지원금 합산</a:t>
            </a:r>
            <a:endParaRPr lang="ko-KR" altLang="en-US" sz="1900" b="1"/>
          </a:p>
        </p:txBody>
      </p:sp>
      <p:pic>
        <p:nvPicPr>
          <p:cNvPr id="1020" name="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742950" y="2644140"/>
            <a:ext cx="3600450" cy="288036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22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9601200" y="2628900"/>
            <a:ext cx="3600450" cy="288036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24" name="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5162550" y="2628900"/>
            <a:ext cx="3600450" cy="288036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26" name="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13868400" y="2628900"/>
            <a:ext cx="3600450" cy="2880360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04800" y="0"/>
            <a:ext cx="3600450" cy="288036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267200" y="0"/>
            <a:ext cx="3600450" cy="2880360"/>
          </a:xfrm>
          <a:prstGeom prst="rect">
            <a:avLst/>
          </a:prstGeom>
        </p:spPr>
      </p:pic>
      <p:pic>
        <p:nvPicPr>
          <p:cNvPr id="6" name="그림 18"/>
          <p:cNvPicPr/>
          <p:nvPr/>
        </p:nvPicPr>
        <p:blipFill rotWithShape="1">
          <a:blip r:embed="rId4"/>
          <a:srcRect l="25420" t="59960" r="49170"/>
          <a:stretch>
            <a:fillRect/>
          </a:stretch>
        </p:blipFill>
        <p:spPr>
          <a:xfrm>
            <a:off x="4171950" y="3200400"/>
            <a:ext cx="3600450" cy="2880360"/>
          </a:xfrm>
          <a:prstGeom prst="rect">
            <a:avLst/>
          </a:prstGeom>
        </p:spPr>
      </p:pic>
      <p:pic>
        <p:nvPicPr>
          <p:cNvPr id="7" name="그림 3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4171950" y="6377940"/>
            <a:ext cx="3600450" cy="2880360"/>
          </a:xfrm>
          <a:prstGeom prst="rect">
            <a:avLst/>
          </a:prstGeom>
        </p:spPr>
      </p:pic>
      <p:pic>
        <p:nvPicPr>
          <p:cNvPr id="8" name="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304800" y="3162300"/>
            <a:ext cx="3600450" cy="2880360"/>
          </a:xfrm>
          <a:prstGeom prst="rect">
            <a:avLst/>
          </a:prstGeom>
        </p:spPr>
      </p:pic>
      <p:pic>
        <p:nvPicPr>
          <p:cNvPr id="9" name="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85750" y="6339840"/>
            <a:ext cx="3600450" cy="2880360"/>
          </a:xfrm>
          <a:prstGeom prst="rect">
            <a:avLst/>
          </a:prstGeom>
        </p:spPr>
      </p:pic>
      <p:pic>
        <p:nvPicPr>
          <p:cNvPr id="10" name="그림 4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8305800" y="3086100"/>
            <a:ext cx="3600450" cy="2880360"/>
          </a:xfrm>
          <a:prstGeom prst="rect">
            <a:avLst/>
          </a:prstGeom>
        </p:spPr>
      </p:pic>
      <p:pic>
        <p:nvPicPr>
          <p:cNvPr id="11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362950" y="36194"/>
            <a:ext cx="3600450" cy="2880360"/>
          </a:xfrm>
          <a:prstGeom prst="rect">
            <a:avLst/>
          </a:prstGeom>
        </p:spPr>
      </p:pic>
      <p:pic>
        <p:nvPicPr>
          <p:cNvPr id="12" name="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12782550" y="129540"/>
            <a:ext cx="3600450" cy="2880360"/>
          </a:xfrm>
          <a:prstGeom prst="rect">
            <a:avLst/>
          </a:prstGeom>
        </p:spPr>
      </p:pic>
      <p:pic>
        <p:nvPicPr>
          <p:cNvPr id="13" name="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12420600" y="6073140"/>
            <a:ext cx="3600450" cy="2880360"/>
          </a:xfrm>
          <a:prstGeom prst="rect">
            <a:avLst/>
          </a:prstGeom>
        </p:spPr>
      </p:pic>
      <p:pic>
        <p:nvPicPr>
          <p:cNvPr id="14" name="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8286750" y="6149340"/>
            <a:ext cx="3600450" cy="2880360"/>
          </a:xfrm>
          <a:prstGeom prst="rect">
            <a:avLst/>
          </a:prstGeom>
        </p:spPr>
      </p:pic>
      <p:pic>
        <p:nvPicPr>
          <p:cNvPr id="15" name="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12477750" y="3162300"/>
            <a:ext cx="3600450" cy="2880360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380999" y="9334500"/>
            <a:ext cx="16240124" cy="6400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출처 &lt;a href="https://kr.freepik.com/free-vector/organic-flat-design-csr-concept-illustrated_13404471.htm#query=%EB%86%8D%EB%B6%80%20%EB%8F%88&amp;position=40&amp;from_view=search&amp;track=ais"&gt;Freepik&lt;/a&gt;</a:t>
            </a:r>
            <a:endParaRPr xmlns:mc="http://schemas.openxmlformats.org/markup-compatibility/2006" xmlns:hp="http://schemas.haansoft.com/office/presentation/8.0" kumimoji="0" lang="en-US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542</ep:Words>
  <ep:PresentationFormat>사용자 지정</ep:PresentationFormat>
  <ep:Paragraphs>105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2023-05-12T10:21:52.000</dcterms:created>
  <dc:creator>officegen</dc:creator>
  <cp:lastModifiedBy>ASUS</cp:lastModifiedBy>
  <dcterms:modified xsi:type="dcterms:W3CDTF">2023-08-25T08:57:07.490</dcterms:modified>
  <cp:revision>287</cp:revision>
  <dc:title>PowerPoint 프레젠테이션</dc:title>
  <cp:version/>
</cp:coreProperties>
</file>